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391" r:id="rId2"/>
    <p:sldId id="523" r:id="rId3"/>
    <p:sldId id="524" r:id="rId4"/>
    <p:sldId id="514" r:id="rId5"/>
    <p:sldId id="392" r:id="rId6"/>
    <p:sldId id="390" r:id="rId7"/>
    <p:sldId id="315" r:id="rId8"/>
    <p:sldId id="368" r:id="rId9"/>
    <p:sldId id="369" r:id="rId10"/>
    <p:sldId id="396" r:id="rId11"/>
    <p:sldId id="271" r:id="rId12"/>
    <p:sldId id="313" r:id="rId13"/>
    <p:sldId id="370" r:id="rId14"/>
    <p:sldId id="273" r:id="rId15"/>
    <p:sldId id="371" r:id="rId16"/>
    <p:sldId id="275" r:id="rId17"/>
    <p:sldId id="276" r:id="rId18"/>
    <p:sldId id="372" r:id="rId19"/>
    <p:sldId id="373" r:id="rId20"/>
    <p:sldId id="374" r:id="rId21"/>
    <p:sldId id="398" r:id="rId22"/>
    <p:sldId id="399" r:id="rId23"/>
    <p:sldId id="375" r:id="rId24"/>
    <p:sldId id="351" r:id="rId25"/>
    <p:sldId id="281" r:id="rId26"/>
    <p:sldId id="282" r:id="rId27"/>
    <p:sldId id="376" r:id="rId28"/>
    <p:sldId id="284" r:id="rId29"/>
    <p:sldId id="285" r:id="rId30"/>
    <p:sldId id="286" r:id="rId31"/>
    <p:sldId id="507" r:id="rId32"/>
    <p:sldId id="377" r:id="rId33"/>
    <p:sldId id="378" r:id="rId34"/>
    <p:sldId id="379" r:id="rId35"/>
    <p:sldId id="380" r:id="rId36"/>
    <p:sldId id="401" r:id="rId37"/>
    <p:sldId id="452" r:id="rId38"/>
    <p:sldId id="291" r:id="rId39"/>
    <p:sldId id="292" r:id="rId40"/>
    <p:sldId id="293" r:id="rId41"/>
    <p:sldId id="294" r:id="rId42"/>
    <p:sldId id="520" r:id="rId43"/>
    <p:sldId id="402" r:id="rId44"/>
    <p:sldId id="382" r:id="rId45"/>
    <p:sldId id="295" r:id="rId46"/>
    <p:sldId id="522" r:id="rId47"/>
    <p:sldId id="296" r:id="rId48"/>
    <p:sldId id="298" r:id="rId49"/>
    <p:sldId id="403" r:id="rId50"/>
    <p:sldId id="493" r:id="rId51"/>
    <p:sldId id="381" r:id="rId52"/>
    <p:sldId id="301" r:id="rId53"/>
    <p:sldId id="302" r:id="rId54"/>
    <p:sldId id="350" r:id="rId55"/>
    <p:sldId id="303" r:id="rId56"/>
    <p:sldId id="367" r:id="rId57"/>
    <p:sldId id="491" r:id="rId58"/>
    <p:sldId id="52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6" userDrawn="1">
          <p15:clr>
            <a:srgbClr val="A4A3A4"/>
          </p15:clr>
        </p15:guide>
        <p15:guide id="2" orient="horz" pos="912" userDrawn="1">
          <p15:clr>
            <a:srgbClr val="A4A3A4"/>
          </p15:clr>
        </p15:guide>
        <p15:guide id="3" pos="480" userDrawn="1">
          <p15:clr>
            <a:srgbClr val="A4A3A4"/>
          </p15:clr>
        </p15:guide>
        <p15:guide id="4" pos="816" userDrawn="1">
          <p15:clr>
            <a:srgbClr val="A4A3A4"/>
          </p15:clr>
        </p15:guide>
        <p15:guide id="5" pos="5760" userDrawn="1">
          <p15:clr>
            <a:srgbClr val="A4A3A4"/>
          </p15:clr>
        </p15:guide>
        <p15:guide id="6" orient="horz" pos="816" userDrawn="1">
          <p15:clr>
            <a:srgbClr val="A4A3A4"/>
          </p15:clr>
        </p15:guide>
        <p15:guide id="7" orient="horz" pos="3840" userDrawn="1">
          <p15:clr>
            <a:srgbClr val="A4A3A4"/>
          </p15:clr>
        </p15:guide>
        <p15:guide id="8" orient="horz" pos="3312" userDrawn="1">
          <p15:clr>
            <a:srgbClr val="A4A3A4"/>
          </p15:clr>
        </p15:guide>
        <p15:guide id="9" pos="6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i, Radha" initials="PR" lastIdx="1" clrIdx="0">
    <p:extLst>
      <p:ext uri="{19B8F6BF-5375-455C-9EA6-DF929625EA0E}">
        <p15:presenceInfo xmlns:p15="http://schemas.microsoft.com/office/powerpoint/2012/main" userId="S::peri@rti.org::c5760093-a6cb-4a80-8975-6f669123c58d" providerId="AD"/>
      </p:ext>
    </p:extLst>
  </p:cmAuthor>
  <p:cmAuthor id="2" name="Cooney, Jennifer" initials="CJ" lastIdx="6" clrIdx="1">
    <p:extLst>
      <p:ext uri="{19B8F6BF-5375-455C-9EA6-DF929625EA0E}">
        <p15:presenceInfo xmlns:p15="http://schemas.microsoft.com/office/powerpoint/2012/main" userId="S::jgratton@rti.org::93b69e46-d501-4fcb-b186-0b2a8ca6bea8" providerId="AD"/>
      </p:ext>
    </p:extLst>
  </p:cmAuthor>
  <p:cmAuthor id="3" name="Richesson, Douglas (SAMHSA)" initials="RD(" lastIdx="3" clrIdx="2">
    <p:extLst>
      <p:ext uri="{19B8F6BF-5375-455C-9EA6-DF929625EA0E}">
        <p15:presenceInfo xmlns:p15="http://schemas.microsoft.com/office/powerpoint/2012/main" userId="S::Douglas.Richesson@samhsa.hhs.gov::0e1c5c45-5980-4506-bc3b-d51cdcbeaa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384B"/>
    <a:srgbClr val="1A6986"/>
    <a:srgbClr val="96CA50"/>
    <a:srgbClr val="66973B"/>
    <a:srgbClr val="CD3835"/>
    <a:srgbClr val="F6911F"/>
    <a:srgbClr val="4F91CD"/>
    <a:srgbClr val="D13835"/>
    <a:srgbClr val="ED7D31"/>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71823" autoAdjust="0"/>
  </p:normalViewPr>
  <p:slideViewPr>
    <p:cSldViewPr>
      <p:cViewPr varScale="1">
        <p:scale>
          <a:sx n="44" d="100"/>
          <a:sy n="44" d="100"/>
        </p:scale>
        <p:origin x="1592" y="32"/>
      </p:cViewPr>
      <p:guideLst>
        <p:guide orient="horz" pos="3186"/>
        <p:guide orient="horz" pos="912"/>
        <p:guide pos="480"/>
        <p:guide pos="816"/>
        <p:guide pos="5760"/>
        <p:guide orient="horz" pos="816"/>
        <p:guide orient="horz" pos="3840"/>
        <p:guide orient="horz" pos="3312"/>
        <p:guide pos="6864"/>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37" d="100"/>
          <a:sy n="137" d="100"/>
        </p:scale>
        <p:origin x="460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7F355-539C-41C4-8A5F-6695E94B007A}"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DD4D8-51E3-41A7-8E1E-2B0FD5C81E29}" type="slidenum">
              <a:rPr lang="en-US" smtClean="0"/>
              <a:t>‹#›</a:t>
            </a:fld>
            <a:endParaRPr lang="en-US"/>
          </a:p>
        </p:txBody>
      </p:sp>
    </p:spTree>
    <p:extLst>
      <p:ext uri="{BB962C8B-B14F-4D97-AF65-F5344CB8AC3E}">
        <p14:creationId xmlns:p14="http://schemas.microsoft.com/office/powerpoint/2010/main" val="292640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nam04.safelinks.protection.outlook.com/?url=https%3A%2F%2Fpsycnet.apa.org%2Fdoi%2F10.1037%2Fccp0000377&amp;data=05%7C01%7Cjgratton%40rti.org%7Cdb4d45e868184648de1008da47d5bd60%7C2ffc2ede4d4449948082487341fa43fb%7C0%7C0%7C637901280594983183%7CUnknown%7CTWFpbGZsb3d8eyJWIjoiMC4wLjAwMDAiLCJQIjoiV2luMzIiLCJBTiI6Ik1haWwiLCJXVCI6Mn0%3D%7C3000%7C%7C%7C&amp;sdata=7uUv9nVn4et2sOwhc%2BTNTAxVZPFqRuLPnonMVXqNRXM%3D&amp;reserved=0"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nam04.safelinks.protection.outlook.com/?url=https%3A%2F%2Fdoi.apa.org%2Fdoi%2F10.1037%2Fbul0000271&amp;data=05%7C01%7Cjgratton%40rti.org%7Cdb4d45e868184648de1008da47d5bd60%7C2ffc2ede4d4449948082487341fa43fb%7C0%7C0%7C637901280594983183%7CUnknown%7CTWFpbGZsb3d8eyJWIjoiMC4wLjAwMDAiLCJQIjoiV2luMzIiLCJBTiI6Ik1haWwiLCJXVCI6Mn0%3D%7C3000%7C%7C%7C&amp;sdata=vAQCNPCjjokxwRxDql85CMvu%2F8sdchZMk%2Fq6obdc5R0%3D&amp;reserved=0"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1</a:t>
            </a:fld>
            <a:endParaRPr lang="en-US" dirty="0"/>
          </a:p>
        </p:txBody>
      </p:sp>
    </p:spTree>
    <p:extLst>
      <p:ext uri="{BB962C8B-B14F-4D97-AF65-F5344CB8AC3E}">
        <p14:creationId xmlns:p14="http://schemas.microsoft.com/office/powerpoint/2010/main" val="244227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i="0" u="none" strike="noStrike" baseline="0" dirty="0">
                <a:solidFill>
                  <a:srgbClr val="000000"/>
                </a:solidFill>
                <a:latin typeface="Calibri" panose="020F0502020204030204" pitchFamily="34" charset="0"/>
              </a:rPr>
              <a:t>The 2020 NSDUH defines illicit drug use as the use of marijuana, cocaine (including crack), heroin, hallucinogens, inhalants, and methamphetamine, as well as the </a:t>
            </a:r>
            <a:r>
              <a:rPr lang="en-US" sz="1200" b="1" i="0" u="none" strike="noStrike" baseline="0" dirty="0">
                <a:solidFill>
                  <a:srgbClr val="000000"/>
                </a:solidFill>
                <a:latin typeface="Calibri" panose="020F0502020204030204" pitchFamily="34" charset="0"/>
              </a:rPr>
              <a:t>misuse</a:t>
            </a:r>
            <a:r>
              <a:rPr lang="en-US" sz="1200" i="0" u="none" strike="noStrike" baseline="0" dirty="0">
                <a:solidFill>
                  <a:srgbClr val="000000"/>
                </a:solidFill>
                <a:latin typeface="Calibri" panose="020F0502020204030204" pitchFamily="34" charset="0"/>
              </a:rPr>
              <a:t> of prescription stimulants, tranquilizers, sedatives, and pain relievers. </a:t>
            </a:r>
          </a:p>
          <a:p>
            <a:pPr marL="171450" indent="-171450">
              <a:buFont typeface="Arial" panose="020B0604020202020204" pitchFamily="34" charset="0"/>
              <a:buChar char="•"/>
              <a:tabLst>
                <a:tab pos="457200" algn="l"/>
              </a:tabLst>
            </a:pPr>
            <a:endParaRPr lang="en-US" sz="120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i="0" u="none" strike="noStrike" baseline="0" dirty="0">
                <a:solidFill>
                  <a:srgbClr val="000000"/>
                </a:solidFill>
                <a:latin typeface="Calibri" panose="020F0502020204030204" pitchFamily="34" charset="0"/>
              </a:rPr>
              <a:t>In NSDUH, </a:t>
            </a:r>
            <a:r>
              <a:rPr lang="en-US" sz="1200" b="1" i="0" u="none" strike="noStrike" baseline="0" dirty="0">
                <a:solidFill>
                  <a:srgbClr val="000000"/>
                </a:solidFill>
                <a:latin typeface="Calibri" panose="020F0502020204030204" pitchFamily="34" charset="0"/>
              </a:rPr>
              <a:t>misuse of prescription drugs </a:t>
            </a:r>
            <a:r>
              <a:rPr lang="en-US" sz="1200" i="0" u="none" strike="noStrike" baseline="0" dirty="0">
                <a:solidFill>
                  <a:srgbClr val="000000"/>
                </a:solidFill>
                <a:latin typeface="Calibri" panose="020F0502020204030204" pitchFamily="34" charset="0"/>
              </a:rPr>
              <a:t>was defined as use in any way not directed by a doctor, including use without a prescription of one's own; use in greater amounts, more often, or longer than told to take a drug; or use in any other way not directed by a doctor. </a:t>
            </a:r>
          </a:p>
          <a:p>
            <a:pPr marL="171450" indent="-171450">
              <a:buFont typeface="Arial" panose="020B0604020202020204" pitchFamily="34" charset="0"/>
              <a:buChar char="•"/>
              <a:tabLst>
                <a:tab pos="457200" algn="l"/>
              </a:tabLst>
            </a:pPr>
            <a:endParaRPr lang="en-US" sz="120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i="0" u="none" strike="noStrike" baseline="0" dirty="0">
                <a:solidFill>
                  <a:srgbClr val="000000"/>
                </a:solidFill>
                <a:latin typeface="Calibri" panose="020F0502020204030204" pitchFamily="34" charset="0"/>
              </a:rPr>
              <a:t>The most commonly used illicit drug in the past year was marijuana followed by the misuse of psychotherapeutic drugs (prescription stimulants, tranquilizers, sedatives, and pain relievers).</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11</a:t>
            </a:fld>
            <a:endParaRPr lang="en-US"/>
          </a:p>
        </p:txBody>
      </p:sp>
    </p:spTree>
    <p:extLst>
      <p:ext uri="{BB962C8B-B14F-4D97-AF65-F5344CB8AC3E}">
        <p14:creationId xmlns:p14="http://schemas.microsoft.com/office/powerpoint/2010/main" val="193933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r>
              <a:rPr lang="en-US" sz="1200" b="0" i="0" u="none" strike="noStrike" baseline="0" dirty="0">
                <a:solidFill>
                  <a:srgbClr val="000000"/>
                </a:solidFill>
                <a:latin typeface="Calibri" panose="020F0502020204030204" pitchFamily="34" charset="0"/>
                <a:cs typeface="Times New Roman" panose="02020603050405020304" pitchFamily="18" charset="0"/>
              </a:rPr>
              <a:t>:</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Opioids are a group of chemically similar drugs that include heroin and prescription opioids, such as hydrocodone (e.g., Vicodin®), oxycodone (e.g., OxyContin®), and morphine.</a:t>
            </a:r>
          </a:p>
          <a:p>
            <a:pPr marL="0" indent="0">
              <a:buFont typeface="Arial" panose="020B0604020202020204" pitchFamily="34" charset="0"/>
              <a:buNone/>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Prescription pain reliever misuse and heroin use fall under the umbrella of opioid misuse.</a:t>
            </a:r>
          </a:p>
          <a:p>
            <a:pPr marL="0" indent="0">
              <a:buFont typeface="Arial" panose="020B0604020202020204" pitchFamily="34" charset="0"/>
              <a:buNone/>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Of those who misused opioids, the vast majority were misusers of prescription pain relievers.  </a:t>
            </a:r>
          </a:p>
          <a:p>
            <a:pPr marL="0" indent="0">
              <a:buFont typeface="Arial" panose="020B0604020202020204" pitchFamily="34" charset="0"/>
              <a:buNone/>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Of those who used heroin, about half used heroin alone.</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7BDD4D8-51E3-41A7-8E1E-2B0FD5C81E29}" type="slidenum">
              <a:rPr lang="en-US" smtClean="0"/>
              <a:t>12</a:t>
            </a:fld>
            <a:endParaRPr lang="en-US" dirty="0"/>
          </a:p>
        </p:txBody>
      </p:sp>
    </p:spTree>
    <p:extLst>
      <p:ext uri="{BB962C8B-B14F-4D97-AF65-F5344CB8AC3E}">
        <p14:creationId xmlns:p14="http://schemas.microsoft.com/office/powerpoint/2010/main" val="106294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In 2020, the percentage of LGB adults with a past year opioid misuse were similar across age groups.</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13</a:t>
            </a:fld>
            <a:endParaRPr lang="en-US"/>
          </a:p>
        </p:txBody>
      </p:sp>
    </p:spTree>
    <p:extLst>
      <p:ext uri="{BB962C8B-B14F-4D97-AF65-F5344CB8AC3E}">
        <p14:creationId xmlns:p14="http://schemas.microsoft.com/office/powerpoint/2010/main" val="371554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Misuse of prescription pain relivers is much more common than heroin use.  </a:t>
            </a:r>
          </a:p>
          <a:p>
            <a:pPr marL="0" indent="0">
              <a:buFont typeface="Arial" panose="020B0604020202020204" pitchFamily="34" charset="0"/>
              <a:buNone/>
              <a:tabLst>
                <a:tab pos="457200" algn="l"/>
              </a:tabLst>
            </a:pPr>
            <a:endParaRPr lang="en-US" dirty="0"/>
          </a:p>
          <a:p>
            <a:pPr marL="171450" indent="-171450">
              <a:buFont typeface="Arial" panose="020B0604020202020204" pitchFamily="34" charset="0"/>
              <a:buChar char="•"/>
              <a:tabLst>
                <a:tab pos="457200" algn="l"/>
              </a:tabLst>
            </a:pPr>
            <a:r>
              <a:rPr lang="en-US" dirty="0"/>
              <a:t>Likewise, pain reliever use disorder is more common than heroin use disorder.</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14</a:t>
            </a:fld>
            <a:endParaRPr lang="en-US"/>
          </a:p>
        </p:txBody>
      </p:sp>
    </p:spTree>
    <p:extLst>
      <p:ext uri="{BB962C8B-B14F-4D97-AF65-F5344CB8AC3E}">
        <p14:creationId xmlns:p14="http://schemas.microsoft.com/office/powerpoint/2010/main" val="953786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In 2020, the percentage of LGB adults with a past year prescription pain reliever misuse were similar across age groups.</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15</a:t>
            </a:fld>
            <a:endParaRPr lang="en-US"/>
          </a:p>
        </p:txBody>
      </p:sp>
    </p:spTree>
    <p:extLst>
      <p:ext uri="{BB962C8B-B14F-4D97-AF65-F5344CB8AC3E}">
        <p14:creationId xmlns:p14="http://schemas.microsoft.com/office/powerpoint/2010/main" val="1910608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LGB adults who used Oxycodone during the past year had a higher rate of past year misuse of the drug than LGB adults who used Codeine. </a:t>
            </a:r>
            <a:endParaRPr lang="en-US" sz="120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17</a:t>
            </a:fld>
            <a:endParaRPr lang="en-US"/>
          </a:p>
        </p:txBody>
      </p:sp>
    </p:spTree>
    <p:extLst>
      <p:ext uri="{BB962C8B-B14F-4D97-AF65-F5344CB8AC3E}">
        <p14:creationId xmlns:p14="http://schemas.microsoft.com/office/powerpoint/2010/main" val="2094386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In 2020, LGB adults aged 26 or older had a higher percentage of heroin use in the past year compared with young adults aged 18 to 25.</a:t>
            </a:r>
          </a:p>
          <a:p>
            <a:pPr marL="0" indent="0">
              <a:buFont typeface="Arial" panose="020B0604020202020204" pitchFamily="34" charset="0"/>
              <a:buNone/>
              <a:tabLst>
                <a:tab pos="457200" algn="l"/>
              </a:tabLst>
            </a:pPr>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18</a:t>
            </a:fld>
            <a:endParaRPr lang="en-US"/>
          </a:p>
        </p:txBody>
      </p:sp>
    </p:spTree>
    <p:extLst>
      <p:ext uri="{BB962C8B-B14F-4D97-AF65-F5344CB8AC3E}">
        <p14:creationId xmlns:p14="http://schemas.microsoft.com/office/powerpoint/2010/main" val="1484587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In 2020, LGB adults aged 26 or older had a higher percentage of heroin use disorder in the past year than young adults aged 18 to 25.</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19</a:t>
            </a:fld>
            <a:endParaRPr lang="en-US"/>
          </a:p>
        </p:txBody>
      </p:sp>
    </p:spTree>
    <p:extLst>
      <p:ext uri="{BB962C8B-B14F-4D97-AF65-F5344CB8AC3E}">
        <p14:creationId xmlns:p14="http://schemas.microsoft.com/office/powerpoint/2010/main" val="3495981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Respondents were classified as having an opioid use disorder if they met DSM-5 criteria for heroin use disorder or prescription pain reliever use disorder, or both.</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In 2020, the percentage of LGB adults with an opioid use disorder in the past year were similar across age groups.</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20</a:t>
            </a:fld>
            <a:endParaRPr lang="en-US"/>
          </a:p>
        </p:txBody>
      </p:sp>
    </p:spTree>
    <p:extLst>
      <p:ext uri="{BB962C8B-B14F-4D97-AF65-F5344CB8AC3E}">
        <p14:creationId xmlns:p14="http://schemas.microsoft.com/office/powerpoint/2010/main" val="42688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21</a:t>
            </a:fld>
            <a:endParaRPr lang="en-US" dirty="0"/>
          </a:p>
        </p:txBody>
      </p:sp>
    </p:spTree>
    <p:extLst>
      <p:ext uri="{BB962C8B-B14F-4D97-AF65-F5344CB8AC3E}">
        <p14:creationId xmlns:p14="http://schemas.microsoft.com/office/powerpoint/2010/main" val="83944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2</a:t>
            </a:fld>
            <a:endParaRPr lang="en-US" dirty="0"/>
          </a:p>
        </p:txBody>
      </p:sp>
    </p:spTree>
    <p:extLst>
      <p:ext uri="{BB962C8B-B14F-4D97-AF65-F5344CB8AC3E}">
        <p14:creationId xmlns:p14="http://schemas.microsoft.com/office/powerpoint/2010/main" val="511541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In 2020, marijuana was the most commonly used illicit drug.  </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dirty="0"/>
              <a:t>The percentage of past month marijuana use was higher among LGB young adults aged 18 to 25 than adults aged 26 or older.</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23</a:t>
            </a:fld>
            <a:endParaRPr lang="en-US"/>
          </a:p>
        </p:txBody>
      </p:sp>
    </p:spTree>
    <p:extLst>
      <p:ext uri="{BB962C8B-B14F-4D97-AF65-F5344CB8AC3E}">
        <p14:creationId xmlns:p14="http://schemas.microsoft.com/office/powerpoint/2010/main" val="3222475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923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solidFill>
                  <a:srgbClr val="000000"/>
                </a:solidFill>
                <a:latin typeface="Calibri" panose="020F0502020204030204" pitchFamily="34" charset="0"/>
              </a:rPr>
              <a:t>In 2020, LGB adults had similar percentages of daily or almost daily marijuana use across age groups</a:t>
            </a:r>
            <a:r>
              <a:rPr lang="en-US" sz="1200" i="0" u="none" strike="noStrike" baseline="0" dirty="0">
                <a:solidFill>
                  <a:srgbClr val="000000"/>
                </a:solidFill>
                <a:latin typeface="Calibri" panose="020F0502020204030204" pitchFamily="34" charset="0"/>
              </a:rPr>
              <a:t>.</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25</a:t>
            </a:fld>
            <a:endParaRPr lang="en-US"/>
          </a:p>
        </p:txBody>
      </p:sp>
    </p:spTree>
    <p:extLst>
      <p:ext uri="{BB962C8B-B14F-4D97-AF65-F5344CB8AC3E}">
        <p14:creationId xmlns:p14="http://schemas.microsoft.com/office/powerpoint/2010/main" val="1108650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solidFill>
                  <a:srgbClr val="000000"/>
                </a:solidFill>
                <a:latin typeface="Calibri" panose="020F0502020204030204" pitchFamily="34" charset="0"/>
              </a:rPr>
              <a:t>In 2020, LGB adults had similar percentages of daily or almost daily marijuana use in the past year across age groups</a:t>
            </a:r>
            <a:r>
              <a:rPr lang="en-US" sz="1200" i="0" u="none" strike="noStrike" baseline="0" dirty="0">
                <a:solidFill>
                  <a:srgbClr val="000000"/>
                </a:solidFill>
                <a:latin typeface="Calibri" panose="020F0502020204030204" pitchFamily="34" charset="0"/>
              </a:rPr>
              <a:t>.</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26</a:t>
            </a:fld>
            <a:endParaRPr lang="en-US"/>
          </a:p>
        </p:txBody>
      </p:sp>
    </p:spTree>
    <p:extLst>
      <p:ext uri="{BB962C8B-B14F-4D97-AF65-F5344CB8AC3E}">
        <p14:creationId xmlns:p14="http://schemas.microsoft.com/office/powerpoint/2010/main" val="2631102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LGB young adults aged 18 to 25 had a higher percentage of marijuana use disorder in the past year than adults aged 26 or older. </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dirty="0"/>
              <a:t>The higher percentage of LGB young adults with a marijuana use disorder was consistent with the higher percentage among this age group for marijuana use in the past month.</a:t>
            </a:r>
            <a:endParaRPr lang="en-US" sz="120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27</a:t>
            </a:fld>
            <a:endParaRPr lang="en-US"/>
          </a:p>
        </p:txBody>
      </p:sp>
    </p:spTree>
    <p:extLst>
      <p:ext uri="{BB962C8B-B14F-4D97-AF65-F5344CB8AC3E}">
        <p14:creationId xmlns:p14="http://schemas.microsoft.com/office/powerpoint/2010/main" val="677389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29</a:t>
            </a:fld>
            <a:endParaRPr lang="en-US"/>
          </a:p>
        </p:txBody>
      </p:sp>
    </p:spTree>
    <p:extLst>
      <p:ext uri="{BB962C8B-B14F-4D97-AF65-F5344CB8AC3E}">
        <p14:creationId xmlns:p14="http://schemas.microsoft.com/office/powerpoint/2010/main" val="1719239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30</a:t>
            </a:fld>
            <a:endParaRPr lang="en-US"/>
          </a:p>
        </p:txBody>
      </p:sp>
    </p:spTree>
    <p:extLst>
      <p:ext uri="{BB962C8B-B14F-4D97-AF65-F5344CB8AC3E}">
        <p14:creationId xmlns:p14="http://schemas.microsoft.com/office/powerpoint/2010/main" val="336748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31</a:t>
            </a:fld>
            <a:endParaRPr lang="en-US" dirty="0"/>
          </a:p>
        </p:txBody>
      </p:sp>
    </p:spTree>
    <p:extLst>
      <p:ext uri="{BB962C8B-B14F-4D97-AF65-F5344CB8AC3E}">
        <p14:creationId xmlns:p14="http://schemas.microsoft.com/office/powerpoint/2010/main" val="3638365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Cocaine use includes the use of crack cocaine. </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dirty="0">
                <a:solidFill>
                  <a:srgbClr val="000000"/>
                </a:solidFill>
                <a:latin typeface="Calibri" panose="020F0502020204030204" pitchFamily="34" charset="0"/>
              </a:rPr>
              <a:t>In 2020, LGB adults had similar percentages of cocaine use in the past year across age groups</a:t>
            </a:r>
            <a:r>
              <a:rPr lang="en-US" sz="1200" i="0" u="none" strike="noStrike" baseline="0" dirty="0">
                <a:solidFill>
                  <a:srgbClr val="000000"/>
                </a:solidFill>
                <a:latin typeface="Calibri" panose="020F0502020204030204" pitchFamily="34" charset="0"/>
              </a:rPr>
              <a:t>.</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32</a:t>
            </a:fld>
            <a:endParaRPr lang="en-US"/>
          </a:p>
        </p:txBody>
      </p:sp>
    </p:spTree>
    <p:extLst>
      <p:ext uri="{BB962C8B-B14F-4D97-AF65-F5344CB8AC3E}">
        <p14:creationId xmlns:p14="http://schemas.microsoft.com/office/powerpoint/2010/main" val="467241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Although methamphetamine is legally available by prescription (</a:t>
            </a:r>
            <a:r>
              <a:rPr lang="en-US" dirty="0" err="1"/>
              <a:t>Desoxyn</a:t>
            </a:r>
            <a:r>
              <a:rPr lang="en-US" dirty="0"/>
              <a:t>®), most methamphetamine used in the United States is produced and distributed illicitly rather than through the pharmaceutical industry.  The misuse of prescription stimulants is covered on the next slide.</a:t>
            </a:r>
          </a:p>
          <a:p>
            <a:pPr>
              <a:tabLst>
                <a:tab pos="457200" algn="l"/>
              </a:tabLst>
            </a:pPr>
            <a:endParaRPr lang="en-US" dirty="0"/>
          </a:p>
          <a:p>
            <a:pPr marL="171450" indent="-171450">
              <a:buFont typeface="Arial" panose="020B0604020202020204" pitchFamily="34" charset="0"/>
              <a:buChar char="•"/>
              <a:tabLst>
                <a:tab pos="457200" algn="l"/>
              </a:tabLst>
            </a:pPr>
            <a:r>
              <a:rPr lang="en-US" dirty="0"/>
              <a:t>In 2020, LGB adults aged 26 or older had a higher percentage of past year methamphetamine use than young adults aged 18 to 25.</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33</a:t>
            </a:fld>
            <a:endParaRPr lang="en-US"/>
          </a:p>
        </p:txBody>
      </p:sp>
    </p:spTree>
    <p:extLst>
      <p:ext uri="{BB962C8B-B14F-4D97-AF65-F5344CB8AC3E}">
        <p14:creationId xmlns:p14="http://schemas.microsoft.com/office/powerpoint/2010/main" val="123939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a:t>
            </a:fld>
            <a:endParaRPr lang="en-US" dirty="0"/>
          </a:p>
        </p:txBody>
      </p:sp>
    </p:spTree>
    <p:extLst>
      <p:ext uri="{BB962C8B-B14F-4D97-AF65-F5344CB8AC3E}">
        <p14:creationId xmlns:p14="http://schemas.microsoft.com/office/powerpoint/2010/main" val="447571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Methamphetamine has not been included as a prescription stimulant, unless respondents specified the prescription form of methamphetamine (</a:t>
            </a:r>
            <a:r>
              <a:rPr lang="en-US" dirty="0" err="1"/>
              <a:t>Desoxyn</a:t>
            </a:r>
            <a:r>
              <a:rPr lang="en-US" dirty="0"/>
              <a:t>®) as some other stimulant they had misused in the past year. </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dirty="0">
                <a:solidFill>
                  <a:srgbClr val="000000"/>
                </a:solidFill>
                <a:latin typeface="Calibri" panose="020F0502020204030204" pitchFamily="34" charset="0"/>
              </a:rPr>
              <a:t>In 2020, LGB adults had similar percentages of prescription stimulant misuse in the past year across age groups</a:t>
            </a:r>
            <a:r>
              <a:rPr lang="en-US" sz="1200" i="0" u="none" strike="noStrike" baseline="0" dirty="0">
                <a:solidFill>
                  <a:srgbClr val="000000"/>
                </a:solidFill>
                <a:latin typeface="Calibri" panose="020F0502020204030204" pitchFamily="34" charset="0"/>
              </a:rPr>
              <a:t>.</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34</a:t>
            </a:fld>
            <a:endParaRPr lang="en-US"/>
          </a:p>
        </p:txBody>
      </p:sp>
    </p:spTree>
    <p:extLst>
      <p:ext uri="{BB962C8B-B14F-4D97-AF65-F5344CB8AC3E}">
        <p14:creationId xmlns:p14="http://schemas.microsoft.com/office/powerpoint/2010/main" val="2411330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Several drugs are grouped under the category of hallucinogens, including LSD. </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dirty="0"/>
              <a:t>In 2020, LGB young adults aged 18 to 25 had a higher percentage of LSD use in the past year than adults aged 26 or older.</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35</a:t>
            </a:fld>
            <a:endParaRPr lang="en-US"/>
          </a:p>
        </p:txBody>
      </p:sp>
    </p:spTree>
    <p:extLst>
      <p:ext uri="{BB962C8B-B14F-4D97-AF65-F5344CB8AC3E}">
        <p14:creationId xmlns:p14="http://schemas.microsoft.com/office/powerpoint/2010/main" val="1809310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36</a:t>
            </a:fld>
            <a:endParaRPr lang="en-US" dirty="0"/>
          </a:p>
        </p:txBody>
      </p:sp>
    </p:spTree>
    <p:extLst>
      <p:ext uri="{BB962C8B-B14F-4D97-AF65-F5344CB8AC3E}">
        <p14:creationId xmlns:p14="http://schemas.microsoft.com/office/powerpoint/2010/main" val="57376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Two-thirds of LGB adults reporting heavy alcohol use in the past month also endorsed marijuana use in the past year. LGB adults engaging in heavy alcohol use also reported significantly higher rates of cocaine use than LGB adults endorsing alcohol use, but had no heavy alcohol use.</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These findings are consistent with literature suggesting that having an SUD for one substance significantly increases risk for developing SUDs for additional substances (e.g., studies have found that individuals with an alcohol use disorder are at twice the risk for developing an opioid use disorder) (Crummy et al., 2020). </a:t>
            </a:r>
          </a:p>
          <a:p>
            <a:pPr marL="0" indent="0">
              <a:buFont typeface="Arial" panose="020B0604020202020204" pitchFamily="34" charset="0"/>
              <a:buNone/>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NSDUH found that LGB adults aged 18 or older had similar percentages of people with an MDE and SMI in the past year across frequency of alcohol consumption, however these rates were higher than the national percentages.</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As seen in recent literature, LGB youths and young adults are at increased risk for mental health issues due to the additional stressors related to sexual identity (Rodriguez-</a:t>
            </a:r>
            <a:r>
              <a:rPr lang="en-US" sz="1200" b="0" i="0" u="none" strike="noStrike" baseline="0" dirty="0" err="1">
                <a:solidFill>
                  <a:srgbClr val="000000"/>
                </a:solidFill>
                <a:latin typeface="Calibri" panose="020F0502020204030204" pitchFamily="34" charset="0"/>
              </a:rPr>
              <a:t>Seijas</a:t>
            </a:r>
            <a:r>
              <a:rPr lang="en-US" sz="1200" b="0" i="0" u="none" strike="noStrike" baseline="0" dirty="0">
                <a:solidFill>
                  <a:srgbClr val="000000"/>
                </a:solidFill>
                <a:latin typeface="Calibri" panose="020F0502020204030204" pitchFamily="34" charset="0"/>
              </a:rPr>
              <a:t> et al., 2019; </a:t>
            </a:r>
            <a:r>
              <a:rPr lang="en-US" sz="1200" b="0" i="0" u="none" strike="noStrike" baseline="0" dirty="0" err="1">
                <a:solidFill>
                  <a:srgbClr val="000000"/>
                </a:solidFill>
                <a:latin typeface="Calibri" panose="020F0502020204030204" pitchFamily="34" charset="0"/>
              </a:rPr>
              <a:t>Pachankis</a:t>
            </a:r>
            <a:r>
              <a:rPr lang="en-US" sz="1200" b="0" i="0" u="none" strike="noStrike" baseline="0" dirty="0">
                <a:solidFill>
                  <a:srgbClr val="000000"/>
                </a:solidFill>
                <a:latin typeface="Calibri" panose="020F0502020204030204" pitchFamily="34" charset="0"/>
              </a:rPr>
              <a:t> et al., 2020).</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0" marR="0">
              <a:spcBef>
                <a:spcPts val="0"/>
              </a:spcBef>
              <a:spcAft>
                <a:spcPts val="0"/>
              </a:spcAft>
            </a:pPr>
            <a:r>
              <a:rPr lang="en-US" sz="1800" dirty="0">
                <a:solidFill>
                  <a:srgbClr val="333333"/>
                </a:solidFill>
                <a:effectLst/>
                <a:latin typeface="Arial" panose="020B0604020202020204" pitchFamily="34" charset="0"/>
                <a:ea typeface="Calibri" panose="020F0502020204030204" pitchFamily="34" charset="0"/>
              </a:rPr>
              <a:t>Rodriguez-</a:t>
            </a:r>
            <a:r>
              <a:rPr lang="en-US" sz="1800" dirty="0" err="1">
                <a:solidFill>
                  <a:srgbClr val="333333"/>
                </a:solidFill>
                <a:effectLst/>
                <a:latin typeface="Arial" panose="020B0604020202020204" pitchFamily="34" charset="0"/>
                <a:ea typeface="Calibri" panose="020F0502020204030204" pitchFamily="34" charset="0"/>
              </a:rPr>
              <a:t>Seijas</a:t>
            </a:r>
            <a:r>
              <a:rPr lang="en-US" sz="1800" dirty="0">
                <a:solidFill>
                  <a:srgbClr val="333333"/>
                </a:solidFill>
                <a:effectLst/>
                <a:latin typeface="Arial" panose="020B0604020202020204" pitchFamily="34" charset="0"/>
                <a:ea typeface="Calibri" panose="020F0502020204030204" pitchFamily="34" charset="0"/>
              </a:rPr>
              <a:t>, C., Eaton, N. R., &amp; </a:t>
            </a:r>
            <a:r>
              <a:rPr lang="en-US" sz="1800" dirty="0" err="1">
                <a:solidFill>
                  <a:srgbClr val="333333"/>
                </a:solidFill>
                <a:effectLst/>
                <a:latin typeface="Arial" panose="020B0604020202020204" pitchFamily="34" charset="0"/>
                <a:ea typeface="Calibri" panose="020F0502020204030204" pitchFamily="34" charset="0"/>
              </a:rPr>
              <a:t>Pachankis</a:t>
            </a:r>
            <a:r>
              <a:rPr lang="en-US" sz="1800" dirty="0">
                <a:solidFill>
                  <a:srgbClr val="333333"/>
                </a:solidFill>
                <a:effectLst/>
                <a:latin typeface="Arial" panose="020B0604020202020204" pitchFamily="34" charset="0"/>
                <a:ea typeface="Calibri" panose="020F0502020204030204" pitchFamily="34" charset="0"/>
              </a:rPr>
              <a:t>, J. E. (2019). Prevalence of psychiatric disorders at the intersection of race and sexual orientation: Results from the National Epidemiologic Survey of Alcohol and Related Conditions-III. </a:t>
            </a:r>
            <a:r>
              <a:rPr lang="en-US" sz="1800" i="1" dirty="0">
                <a:solidFill>
                  <a:srgbClr val="333333"/>
                </a:solidFill>
                <a:effectLst/>
                <a:latin typeface="Arial" panose="020B0604020202020204" pitchFamily="34" charset="0"/>
                <a:ea typeface="Calibri" panose="020F0502020204030204" pitchFamily="34" charset="0"/>
              </a:rPr>
              <a:t>Journal of Consulting and Clinical Psychology, 87</a:t>
            </a:r>
            <a:r>
              <a:rPr lang="en-US" sz="1800" dirty="0">
                <a:solidFill>
                  <a:srgbClr val="333333"/>
                </a:solidFill>
                <a:effectLst/>
                <a:latin typeface="Arial" panose="020B0604020202020204" pitchFamily="34" charset="0"/>
                <a:ea typeface="Calibri" panose="020F0502020204030204" pitchFamily="34" charset="0"/>
              </a:rPr>
              <a:t>(4), 321-331. </a:t>
            </a:r>
            <a:r>
              <a:rPr lang="en-US" sz="1800" u="sng" dirty="0">
                <a:solidFill>
                  <a:srgbClr val="2C72B7"/>
                </a:solidFill>
                <a:effectLst/>
                <a:latin typeface="Arial" panose="020B0604020202020204" pitchFamily="34" charset="0"/>
                <a:ea typeface="Calibri" panose="020F0502020204030204" pitchFamily="34" charset="0"/>
                <a:hlinkClick r:id="rId3"/>
              </a:rPr>
              <a:t>https://doi.org/10.1037/ccp0000377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err="1">
                <a:solidFill>
                  <a:srgbClr val="333333"/>
                </a:solidFill>
                <a:effectLst/>
                <a:latin typeface="Arial" panose="020B0604020202020204" pitchFamily="34" charset="0"/>
                <a:ea typeface="Calibri" panose="020F0502020204030204" pitchFamily="34" charset="0"/>
              </a:rPr>
              <a:t>Pachankis</a:t>
            </a:r>
            <a:r>
              <a:rPr lang="en-US" sz="1800" dirty="0">
                <a:solidFill>
                  <a:srgbClr val="333333"/>
                </a:solidFill>
                <a:effectLst/>
                <a:latin typeface="Arial" panose="020B0604020202020204" pitchFamily="34" charset="0"/>
                <a:ea typeface="Calibri" panose="020F0502020204030204" pitchFamily="34" charset="0"/>
              </a:rPr>
              <a:t>, J. E., Mahon, C. P., Jackson, S. D., </a:t>
            </a:r>
            <a:r>
              <a:rPr lang="en-US" sz="1800" dirty="0" err="1">
                <a:solidFill>
                  <a:srgbClr val="333333"/>
                </a:solidFill>
                <a:effectLst/>
                <a:latin typeface="Arial" panose="020B0604020202020204" pitchFamily="34" charset="0"/>
                <a:ea typeface="Calibri" panose="020F0502020204030204" pitchFamily="34" charset="0"/>
              </a:rPr>
              <a:t>Fetzner</a:t>
            </a:r>
            <a:r>
              <a:rPr lang="en-US" sz="1800" dirty="0">
                <a:solidFill>
                  <a:srgbClr val="333333"/>
                </a:solidFill>
                <a:effectLst/>
                <a:latin typeface="Arial" panose="020B0604020202020204" pitchFamily="34" charset="0"/>
                <a:ea typeface="Calibri" panose="020F0502020204030204" pitchFamily="34" charset="0"/>
              </a:rPr>
              <a:t>, B. K., &amp; </a:t>
            </a:r>
            <a:r>
              <a:rPr lang="en-US" sz="1800" dirty="0" err="1">
                <a:solidFill>
                  <a:srgbClr val="333333"/>
                </a:solidFill>
                <a:effectLst/>
                <a:latin typeface="Arial" panose="020B0604020202020204" pitchFamily="34" charset="0"/>
                <a:ea typeface="Calibri" panose="020F0502020204030204" pitchFamily="34" charset="0"/>
              </a:rPr>
              <a:t>Bränström</a:t>
            </a:r>
            <a:r>
              <a:rPr lang="en-US" sz="1800" dirty="0">
                <a:solidFill>
                  <a:srgbClr val="333333"/>
                </a:solidFill>
                <a:effectLst/>
                <a:latin typeface="Arial" panose="020B0604020202020204" pitchFamily="34" charset="0"/>
                <a:ea typeface="Calibri" panose="020F0502020204030204" pitchFamily="34" charset="0"/>
              </a:rPr>
              <a:t>, R. (2020). Sexual orientation concealment and mental health: A conceptual and meta-analytic review. </a:t>
            </a:r>
            <a:r>
              <a:rPr lang="en-US" sz="1800" i="1" dirty="0">
                <a:solidFill>
                  <a:srgbClr val="333333"/>
                </a:solidFill>
                <a:effectLst/>
                <a:latin typeface="Arial" panose="020B0604020202020204" pitchFamily="34" charset="0"/>
                <a:ea typeface="Calibri" panose="020F0502020204030204" pitchFamily="34" charset="0"/>
              </a:rPr>
              <a:t>Psychological Bulletin, 146</a:t>
            </a:r>
            <a:r>
              <a:rPr lang="en-US" sz="1800" dirty="0">
                <a:solidFill>
                  <a:srgbClr val="333333"/>
                </a:solidFill>
                <a:effectLst/>
                <a:latin typeface="Arial" panose="020B0604020202020204" pitchFamily="34" charset="0"/>
                <a:ea typeface="Calibri" panose="020F0502020204030204" pitchFamily="34" charset="0"/>
              </a:rPr>
              <a:t>(10), 831–871. </a:t>
            </a:r>
            <a:r>
              <a:rPr lang="en-US" sz="1800" u="sng" dirty="0">
                <a:solidFill>
                  <a:srgbClr val="2C72B7"/>
                </a:solidFill>
                <a:effectLst/>
                <a:latin typeface="Arial" panose="020B0604020202020204" pitchFamily="34" charset="0"/>
                <a:ea typeface="Calibri" panose="020F0502020204030204" pitchFamily="34" charset="0"/>
                <a:hlinkClick r:id="rId4"/>
              </a:rPr>
              <a:t>https://doi.org/10.1037/bul0000271</a:t>
            </a:r>
            <a:endParaRPr lang="en-US"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38</a:t>
            </a:fld>
            <a:endParaRPr lang="en-US"/>
          </a:p>
        </p:txBody>
      </p:sp>
    </p:spTree>
    <p:extLst>
      <p:ext uri="{BB962C8B-B14F-4D97-AF65-F5344CB8AC3E}">
        <p14:creationId xmlns:p14="http://schemas.microsoft.com/office/powerpoint/2010/main" val="1953892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LGB adults aged 18 or older who did not use marijuana in the past year were less likely to have used or misused other substances than people who had used marijuana in the past year.  They were also less likely to have an MDE or SMI in the past year.</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LGB adults who used marijuana daily or almost daily in the past year were more likely to have misused opioids in the past year than those who had used marijuana in the past year.</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Co-occurring substance use and mental illness are common. Mental illness and substance use is often conceptualized as having a bidirectional relationship—in that substance use often leads to and exacerbates mental illness and mental illness can be a precursor for substance misuse. Literature has suggested that substance use (e.g., marijuana, alcohol) may be used as a way of regulating emotions (in the short term)—but exacerbating depression symptom severity in the long-term (Weiss et al., 2022).</a:t>
            </a:r>
          </a:p>
          <a:p>
            <a:pP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a:solidFill>
                  <a:srgbClr val="222222"/>
                </a:solidFill>
                <a:effectLst/>
                <a:latin typeface="Arial" panose="020B0604020202020204" pitchFamily="34" charset="0"/>
              </a:rPr>
              <a:t>Weiss, N. H., Kiefer, R., </a:t>
            </a:r>
            <a:r>
              <a:rPr lang="en-US" b="0" i="0" dirty="0" err="1">
                <a:solidFill>
                  <a:srgbClr val="222222"/>
                </a:solidFill>
                <a:effectLst/>
                <a:latin typeface="Arial" panose="020B0604020202020204" pitchFamily="34" charset="0"/>
              </a:rPr>
              <a:t>Goncharenko</a:t>
            </a:r>
            <a:r>
              <a:rPr lang="en-US" b="0" i="0" dirty="0">
                <a:solidFill>
                  <a:srgbClr val="222222"/>
                </a:solidFill>
                <a:effectLst/>
                <a:latin typeface="Arial" panose="020B0604020202020204" pitchFamily="34" charset="0"/>
              </a:rPr>
              <a:t>, S., </a:t>
            </a:r>
            <a:r>
              <a:rPr lang="en-US" b="0" i="0" dirty="0" err="1">
                <a:solidFill>
                  <a:srgbClr val="222222"/>
                </a:solidFill>
                <a:effectLst/>
                <a:latin typeface="Arial" panose="020B0604020202020204" pitchFamily="34" charset="0"/>
              </a:rPr>
              <a:t>Raudales</a:t>
            </a:r>
            <a:r>
              <a:rPr lang="en-US" b="0" i="0" dirty="0">
                <a:solidFill>
                  <a:srgbClr val="222222"/>
                </a:solidFill>
                <a:effectLst/>
                <a:latin typeface="Arial" panose="020B0604020202020204" pitchFamily="34" charset="0"/>
              </a:rPr>
              <a:t>, A. M., </a:t>
            </a:r>
            <a:r>
              <a:rPr lang="en-US" b="0" i="0" dirty="0" err="1">
                <a:solidFill>
                  <a:srgbClr val="222222"/>
                </a:solidFill>
                <a:effectLst/>
                <a:latin typeface="Arial" panose="020B0604020202020204" pitchFamily="34" charset="0"/>
              </a:rPr>
              <a:t>Forkus</a:t>
            </a:r>
            <a:r>
              <a:rPr lang="en-US" b="0" i="0" dirty="0">
                <a:solidFill>
                  <a:srgbClr val="222222"/>
                </a:solidFill>
                <a:effectLst/>
                <a:latin typeface="Arial" panose="020B0604020202020204" pitchFamily="34" charset="0"/>
              </a:rPr>
              <a:t>, S. R., Schick, M. R., &amp; Contractor, A. A. (2022). Emotion regulation and substance use: A meta-analysis. </a:t>
            </a:r>
            <a:r>
              <a:rPr lang="en-US" b="0" i="1" dirty="0">
                <a:solidFill>
                  <a:srgbClr val="222222"/>
                </a:solidFill>
                <a:effectLst/>
                <a:latin typeface="Arial" panose="020B0604020202020204" pitchFamily="34" charset="0"/>
              </a:rPr>
              <a:t>Drug and Alcohol Dependence</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230</a:t>
            </a:r>
            <a:r>
              <a:rPr lang="en-US" b="0" i="0" dirty="0">
                <a:solidFill>
                  <a:srgbClr val="222222"/>
                </a:solidFill>
                <a:effectLst/>
                <a:latin typeface="Arial" panose="020B0604020202020204" pitchFamily="34" charset="0"/>
              </a:rPr>
              <a:t>, 109131.</a:t>
            </a:r>
            <a:r>
              <a:rPr lang="en-US" sz="1200" b="0" i="0" u="none" strike="noStrike" baseline="0" dirty="0">
                <a:solidFill>
                  <a:srgbClr val="000000"/>
                </a:solidFill>
                <a:latin typeface="Calibri" panose="020F0502020204030204" pitchFamily="34" charset="0"/>
              </a:rPr>
              <a:t> </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39</a:t>
            </a:fld>
            <a:endParaRPr lang="en-US"/>
          </a:p>
        </p:txBody>
      </p:sp>
    </p:spTree>
    <p:extLst>
      <p:ext uri="{BB962C8B-B14F-4D97-AF65-F5344CB8AC3E}">
        <p14:creationId xmlns:p14="http://schemas.microsoft.com/office/powerpoint/2010/main" val="52979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The opioid epidemic continues to plague the United States. In 2019, more than 70 percent of drug overdose fatalities involved opioids. Opioid use often co-occurs with other substance misuse, including stimulants and cocaine (Mattson et al., 2021).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LGB adults aged 18 or older who misused opioids in the past year had a higher percentage of past year cocaine use and past year methamphetamine use than those who did not misuse opioids in the past year.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LGB adults who misused opioids in the past year had a higher percentage of SMI in the past year than those who did not misuse opioids in the past year.</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Polysubstance use including opioids is particularly dangerous and is associated with increased death rates when compared with death rates of adults who use only one substance (Mattson et al., 2021).</a:t>
            </a:r>
          </a:p>
          <a:p>
            <a:pP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a:solidFill>
                  <a:srgbClr val="222222"/>
                </a:solidFill>
                <a:effectLst/>
                <a:latin typeface="Arial" panose="020B0604020202020204" pitchFamily="34" charset="0"/>
              </a:rPr>
              <a:t>Mattson, C. L., </a:t>
            </a:r>
            <a:r>
              <a:rPr lang="en-US" b="0" i="0" dirty="0" err="1">
                <a:solidFill>
                  <a:srgbClr val="222222"/>
                </a:solidFill>
                <a:effectLst/>
                <a:latin typeface="Arial" panose="020B0604020202020204" pitchFamily="34" charset="0"/>
              </a:rPr>
              <a:t>Tanz</a:t>
            </a:r>
            <a:r>
              <a:rPr lang="en-US" b="0" i="0" dirty="0">
                <a:solidFill>
                  <a:srgbClr val="222222"/>
                </a:solidFill>
                <a:effectLst/>
                <a:latin typeface="Arial" panose="020B0604020202020204" pitchFamily="34" charset="0"/>
              </a:rPr>
              <a:t>, L. J., Quinn, K., </a:t>
            </a:r>
            <a:r>
              <a:rPr lang="en-US" b="0" i="0" dirty="0" err="1">
                <a:solidFill>
                  <a:srgbClr val="222222"/>
                </a:solidFill>
                <a:effectLst/>
                <a:latin typeface="Arial" panose="020B0604020202020204" pitchFamily="34" charset="0"/>
              </a:rPr>
              <a:t>Kariisa</a:t>
            </a:r>
            <a:r>
              <a:rPr lang="en-US" b="0" i="0" dirty="0">
                <a:solidFill>
                  <a:srgbClr val="222222"/>
                </a:solidFill>
                <a:effectLst/>
                <a:latin typeface="Arial" panose="020B0604020202020204" pitchFamily="34" charset="0"/>
              </a:rPr>
              <a:t>, M., Patel, P., &amp; Davis, N. L. (2021). Trends and geographic patterns in drug and synthetic opioid overdose deaths—United States, 2013–2019. </a:t>
            </a:r>
            <a:r>
              <a:rPr lang="en-US" b="0" i="1" dirty="0">
                <a:solidFill>
                  <a:srgbClr val="222222"/>
                </a:solidFill>
                <a:effectLst/>
                <a:latin typeface="Arial" panose="020B0604020202020204" pitchFamily="34" charset="0"/>
              </a:rPr>
              <a:t>Morbidity and Mortality Weekly Report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70</a:t>
            </a:r>
            <a:r>
              <a:rPr lang="en-US" b="0" i="0" dirty="0">
                <a:solidFill>
                  <a:srgbClr val="222222"/>
                </a:solidFill>
                <a:effectLst/>
                <a:latin typeface="Arial" panose="020B0604020202020204" pitchFamily="34" charset="0"/>
              </a:rPr>
              <a:t>(6), 202.</a:t>
            </a:r>
            <a:r>
              <a:rPr lang="en-US" sz="1200" b="0" i="0" u="none" strike="noStrike" baseline="0" dirty="0">
                <a:solidFill>
                  <a:srgbClr val="000000"/>
                </a:solidFill>
                <a:latin typeface="Calibri" panose="020F0502020204030204" pitchFamily="34" charset="0"/>
              </a:rPr>
              <a:t> </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40</a:t>
            </a:fld>
            <a:endParaRPr lang="en-US"/>
          </a:p>
        </p:txBody>
      </p:sp>
    </p:spTree>
    <p:extLst>
      <p:ext uri="{BB962C8B-B14F-4D97-AF65-F5344CB8AC3E}">
        <p14:creationId xmlns:p14="http://schemas.microsoft.com/office/powerpoint/2010/main" val="570290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41</a:t>
            </a:fld>
            <a:endParaRPr lang="en-US"/>
          </a:p>
        </p:txBody>
      </p:sp>
    </p:spTree>
    <p:extLst>
      <p:ext uri="{BB962C8B-B14F-4D97-AF65-F5344CB8AC3E}">
        <p14:creationId xmlns:p14="http://schemas.microsoft.com/office/powerpoint/2010/main" val="738010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43</a:t>
            </a:fld>
            <a:endParaRPr lang="en-US" dirty="0"/>
          </a:p>
        </p:txBody>
      </p:sp>
    </p:spTree>
    <p:extLst>
      <p:ext uri="{BB962C8B-B14F-4D97-AF65-F5344CB8AC3E}">
        <p14:creationId xmlns:p14="http://schemas.microsoft.com/office/powerpoint/2010/main" val="4185134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In 2020, LGB young adults aged 18 to 25 had the highest percentage of SMI, followed by adults aged 26-49, then by adults aged 50 or older.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SMI continues to be on the rise, particularly in young adults, which is consistent with literature showing mental health concerns in young adults have significantly increased over the past decade (Twenge et al., 2019).</a:t>
            </a:r>
          </a:p>
          <a:p>
            <a:pP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Of the individuals reporting SMI, about one third have not received mental health treatment of any kind in 2020. This data is evidence to suggest that improving access to mental health treatment remains an important target for improvement and innovation.  </a:t>
            </a:r>
          </a:p>
          <a:p>
            <a:pP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a:solidFill>
                  <a:srgbClr val="222222"/>
                </a:solidFill>
                <a:effectLst/>
                <a:latin typeface="Arial" panose="020B0604020202020204" pitchFamily="34" charset="0"/>
              </a:rPr>
              <a:t>Twenge, J. M., Cooper, A. B., Joiner, T. E., Duffy, M. E., &amp; </a:t>
            </a:r>
            <a:r>
              <a:rPr lang="en-US" b="0" i="0" dirty="0" err="1">
                <a:solidFill>
                  <a:srgbClr val="222222"/>
                </a:solidFill>
                <a:effectLst/>
                <a:latin typeface="Arial" panose="020B0604020202020204" pitchFamily="34" charset="0"/>
              </a:rPr>
              <a:t>Binau</a:t>
            </a:r>
            <a:r>
              <a:rPr lang="en-US" b="0" i="0" dirty="0">
                <a:solidFill>
                  <a:srgbClr val="222222"/>
                </a:solidFill>
                <a:effectLst/>
                <a:latin typeface="Arial" panose="020B0604020202020204" pitchFamily="34" charset="0"/>
              </a:rPr>
              <a:t>, S. G. (2019). Age, period, and cohort trends in mood disorder indicators and suicide-related outcomes in a nationally representative dataset, 2005–2017. </a:t>
            </a:r>
            <a:r>
              <a:rPr lang="en-US" b="0" i="1" dirty="0">
                <a:solidFill>
                  <a:srgbClr val="222222"/>
                </a:solidFill>
                <a:effectLst/>
                <a:latin typeface="Arial" panose="020B0604020202020204" pitchFamily="34" charset="0"/>
              </a:rPr>
              <a:t>Journal of Abnormal Psychology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128</a:t>
            </a:r>
            <a:r>
              <a:rPr lang="en-US" b="0" i="0" dirty="0">
                <a:solidFill>
                  <a:srgbClr val="222222"/>
                </a:solidFill>
                <a:effectLst/>
                <a:latin typeface="Arial" panose="020B0604020202020204" pitchFamily="34" charset="0"/>
              </a:rPr>
              <a:t>(3), 185.</a:t>
            </a:r>
            <a:r>
              <a:rPr lang="en-US" sz="1200" b="0" i="0" u="none" strike="noStrike" baseline="0" dirty="0">
                <a:solidFill>
                  <a:srgbClr val="000000"/>
                </a:solidFill>
                <a:latin typeface="Calibri" panose="020F0502020204030204" pitchFamily="34" charset="0"/>
              </a:rPr>
              <a:t> </a:t>
            </a:r>
          </a:p>
          <a:p>
            <a:pPr>
              <a:tabLst>
                <a:tab pos="457200" algn="l"/>
              </a:tabLst>
            </a:pPr>
            <a:endParaRPr lang="en-US"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44</a:t>
            </a:fld>
            <a:endParaRPr lang="en-US" dirty="0"/>
          </a:p>
        </p:txBody>
      </p:sp>
    </p:spTree>
    <p:extLst>
      <p:ext uri="{BB962C8B-B14F-4D97-AF65-F5344CB8AC3E}">
        <p14:creationId xmlns:p14="http://schemas.microsoft.com/office/powerpoint/2010/main" val="2985392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In 2020, the percentage of LGB adults who had an MDE was higher among adults aged 18 to 25 when compared to adults aged 26 to 49 and adults aged 50 or older.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Youths and young adults continue to report rising rates of MDE, consistent with recent literature that found rates of depression increased by 52 percent between 2005 and 2017 among adolescents and 63 percent between 2009 and 2017 in young adults (Twenge et al., 2019).</a:t>
            </a:r>
          </a:p>
          <a:p>
            <a:pP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a:solidFill>
                  <a:srgbClr val="222222"/>
                </a:solidFill>
                <a:effectLst/>
                <a:latin typeface="Arial" panose="020B0604020202020204" pitchFamily="34" charset="0"/>
              </a:rPr>
              <a:t>Twenge, J. M., Cooper, A. B., Joiner, T. E., Duffy, M. E., &amp; </a:t>
            </a:r>
            <a:r>
              <a:rPr lang="en-US" b="0" i="0" dirty="0" err="1">
                <a:solidFill>
                  <a:srgbClr val="222222"/>
                </a:solidFill>
                <a:effectLst/>
                <a:latin typeface="Arial" panose="020B0604020202020204" pitchFamily="34" charset="0"/>
              </a:rPr>
              <a:t>Binau</a:t>
            </a:r>
            <a:r>
              <a:rPr lang="en-US" b="0" i="0" dirty="0">
                <a:solidFill>
                  <a:srgbClr val="222222"/>
                </a:solidFill>
                <a:effectLst/>
                <a:latin typeface="Arial" panose="020B0604020202020204" pitchFamily="34" charset="0"/>
              </a:rPr>
              <a:t>, S. G. (2019). Age, period, and cohort trends in mood disorder indicators and suicide-related outcomes in a nationally representative dataset, 2005–2017. </a:t>
            </a:r>
            <a:r>
              <a:rPr lang="en-US" b="0" i="1" dirty="0">
                <a:solidFill>
                  <a:srgbClr val="222222"/>
                </a:solidFill>
                <a:effectLst/>
                <a:latin typeface="Arial" panose="020B0604020202020204" pitchFamily="34" charset="0"/>
              </a:rPr>
              <a:t>Journal of Abnormal Psychology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128</a:t>
            </a:r>
            <a:r>
              <a:rPr lang="en-US" b="0" i="0" dirty="0">
                <a:solidFill>
                  <a:srgbClr val="222222"/>
                </a:solidFill>
                <a:effectLst/>
                <a:latin typeface="Arial" panose="020B0604020202020204" pitchFamily="34" charset="0"/>
              </a:rPr>
              <a:t>(3), 185.</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45</a:t>
            </a:fld>
            <a:endParaRPr lang="en-US"/>
          </a:p>
        </p:txBody>
      </p:sp>
    </p:spTree>
    <p:extLst>
      <p:ext uri="{BB962C8B-B14F-4D97-AF65-F5344CB8AC3E}">
        <p14:creationId xmlns:p14="http://schemas.microsoft.com/office/powerpoint/2010/main" val="257438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5</a:t>
            </a:fld>
            <a:endParaRPr lang="en-US" dirty="0"/>
          </a:p>
        </p:txBody>
      </p:sp>
    </p:spTree>
    <p:extLst>
      <p:ext uri="{BB962C8B-B14F-4D97-AF65-F5344CB8AC3E}">
        <p14:creationId xmlns:p14="http://schemas.microsoft.com/office/powerpoint/2010/main" val="641534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MDE with Severe Impairment is defined as those individuals with higher scores on the Sheehan Disability Scale.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endParaRPr lang="en-US" sz="1200" b="0" i="0" u="none" strike="noStrike" baseline="0" dirty="0">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In 2020, LGB young adults aged 18 to 25 were more than twice as likely to experience MDE with Severe Impairment than adults aged 26 or older.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endParaRPr lang="en-US" sz="1200" b="0" i="0" u="none" strike="noStrike" baseline="0" dirty="0">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These findings support literature suggesting that rates of mental illness are rising more quickly in adolescents and young adults (Twenge et al., 2019).</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b="0" i="0" dirty="0">
                <a:solidFill>
                  <a:srgbClr val="222222"/>
                </a:solidFill>
                <a:effectLst/>
                <a:latin typeface="Arial" panose="020B0604020202020204" pitchFamily="34" charset="0"/>
              </a:rPr>
              <a:t>Twenge, J. M., Cooper, A. B., Joiner, T. E., Duffy, M. E., &amp; </a:t>
            </a:r>
            <a:r>
              <a:rPr lang="en-US" b="0" i="0" dirty="0" err="1">
                <a:solidFill>
                  <a:srgbClr val="222222"/>
                </a:solidFill>
                <a:effectLst/>
                <a:latin typeface="Arial" panose="020B0604020202020204" pitchFamily="34" charset="0"/>
              </a:rPr>
              <a:t>Binau</a:t>
            </a:r>
            <a:r>
              <a:rPr lang="en-US" b="0" i="0" dirty="0">
                <a:solidFill>
                  <a:srgbClr val="222222"/>
                </a:solidFill>
                <a:effectLst/>
                <a:latin typeface="Arial" panose="020B0604020202020204" pitchFamily="34" charset="0"/>
              </a:rPr>
              <a:t>, S. G. (2019). Age, period, and cohort trends in mood disorder indicators and suicide-related outcomes in a nationally representative dataset, 2005–2017. </a:t>
            </a:r>
            <a:r>
              <a:rPr lang="en-US" b="0" i="1" dirty="0">
                <a:solidFill>
                  <a:srgbClr val="222222"/>
                </a:solidFill>
                <a:effectLst/>
                <a:latin typeface="Arial" panose="020B0604020202020204" pitchFamily="34" charset="0"/>
              </a:rPr>
              <a:t>Journal of Abnormal Psychology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128</a:t>
            </a:r>
            <a:r>
              <a:rPr lang="en-US" b="0" i="0" dirty="0">
                <a:solidFill>
                  <a:srgbClr val="222222"/>
                </a:solidFill>
                <a:effectLst/>
                <a:latin typeface="Arial" panose="020B0604020202020204" pitchFamily="34" charset="0"/>
              </a:rPr>
              <a:t>(3), 185.</a:t>
            </a:r>
            <a:r>
              <a:rPr lang="en-US" sz="1200" b="0" i="0" u="none" strike="noStrike" baseline="0" dirty="0">
                <a:solidFill>
                  <a:srgbClr val="000000"/>
                </a:solidFill>
                <a:latin typeface="Calibri" panose="020F0502020204030204" pitchFamily="34" charset="0"/>
              </a:rPr>
              <a:t> </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46</a:t>
            </a:fld>
            <a:endParaRPr lang="en-US"/>
          </a:p>
        </p:txBody>
      </p:sp>
    </p:spTree>
    <p:extLst>
      <p:ext uri="{BB962C8B-B14F-4D97-AF65-F5344CB8AC3E}">
        <p14:creationId xmlns:p14="http://schemas.microsoft.com/office/powerpoint/2010/main" val="35019248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In 2020, LGB females aged 18 to 25 reported higher rates of MDE with Severe Impairment than adults aged 26 or older.</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This is consistent with recent research suggesting that the rates of severe mood disorders have significantly increased among adolescents and young adults in the past 10 years, especially among females (e.g., Twenge et al., 2019; Yard et al., 2021). </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b="0" i="0" dirty="0">
                <a:solidFill>
                  <a:srgbClr val="222222"/>
                </a:solidFill>
                <a:effectLst/>
                <a:latin typeface="Arial" panose="020B0604020202020204" pitchFamily="34" charset="0"/>
              </a:rPr>
              <a:t>Twenge, J. M., Cooper, A. B., Joiner, T. E., Duffy, M. E., &amp; </a:t>
            </a:r>
            <a:r>
              <a:rPr lang="en-US" b="0" i="0" dirty="0" err="1">
                <a:solidFill>
                  <a:srgbClr val="222222"/>
                </a:solidFill>
                <a:effectLst/>
                <a:latin typeface="Arial" panose="020B0604020202020204" pitchFamily="34" charset="0"/>
              </a:rPr>
              <a:t>Binau</a:t>
            </a:r>
            <a:r>
              <a:rPr lang="en-US" b="0" i="0" dirty="0">
                <a:solidFill>
                  <a:srgbClr val="222222"/>
                </a:solidFill>
                <a:effectLst/>
                <a:latin typeface="Arial" panose="020B0604020202020204" pitchFamily="34" charset="0"/>
              </a:rPr>
              <a:t>, S. G. (2019). Age, period, and cohort trends in mood disorder indicators and suicide-related outcomes in a nationally representative dataset, 2005–2017. </a:t>
            </a:r>
            <a:r>
              <a:rPr lang="en-US" b="0" i="1" dirty="0">
                <a:solidFill>
                  <a:srgbClr val="222222"/>
                </a:solidFill>
                <a:effectLst/>
                <a:latin typeface="Arial" panose="020B0604020202020204" pitchFamily="34" charset="0"/>
              </a:rPr>
              <a:t>Journal of Abnormal Psychology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128</a:t>
            </a:r>
            <a:r>
              <a:rPr lang="en-US" b="0" i="0" dirty="0">
                <a:solidFill>
                  <a:srgbClr val="222222"/>
                </a:solidFill>
                <a:effectLst/>
                <a:latin typeface="Arial" panose="020B0604020202020204" pitchFamily="34" charset="0"/>
              </a:rPr>
              <a:t>(3), 185.</a:t>
            </a:r>
            <a:r>
              <a:rPr lang="en-US" sz="1200" b="0" i="0" u="none" strike="noStrike" baseline="0" dirty="0">
                <a:solidFill>
                  <a:srgbClr val="000000"/>
                </a:solidFill>
                <a:latin typeface="Calibri" panose="020F0502020204030204" pitchFamily="34" charset="0"/>
              </a:rPr>
              <a:t> </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0" i="0" dirty="0">
                <a:solidFill>
                  <a:srgbClr val="222222"/>
                </a:solidFill>
                <a:effectLst/>
                <a:latin typeface="Arial" panose="020B0604020202020204" pitchFamily="34" charset="0"/>
              </a:rPr>
              <a:t>Yard, E., Radhakrishnan, L., Ballesteros, M. F., Sheppard, M., Gates, A., Stein, Z., ... Stone, D. M. (2021). Emergency department visits for suspected suicide attempts among persons aged 12–25 years before and during the COVID-19 pandemic—United States, January 2019–May 2021. </a:t>
            </a:r>
            <a:r>
              <a:rPr lang="en-US" b="0" i="1" dirty="0">
                <a:solidFill>
                  <a:srgbClr val="222222"/>
                </a:solidFill>
                <a:effectLst/>
                <a:latin typeface="Arial" panose="020B0604020202020204" pitchFamily="34" charset="0"/>
              </a:rPr>
              <a:t>Morbidity and Mortality Weekly Report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70</a:t>
            </a:r>
            <a:r>
              <a:rPr lang="en-US" b="0" i="0" dirty="0">
                <a:solidFill>
                  <a:srgbClr val="222222"/>
                </a:solidFill>
                <a:effectLst/>
                <a:latin typeface="Arial" panose="020B0604020202020204" pitchFamily="34" charset="0"/>
              </a:rPr>
              <a:t>(24), 888.</a:t>
            </a: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47</a:t>
            </a:fld>
            <a:endParaRPr lang="en-US"/>
          </a:p>
        </p:txBody>
      </p:sp>
    </p:spTree>
    <p:extLst>
      <p:ext uri="{BB962C8B-B14F-4D97-AF65-F5344CB8AC3E}">
        <p14:creationId xmlns:p14="http://schemas.microsoft.com/office/powerpoint/2010/main" val="4062493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In 2020, serious thoughts of suicide were reported by more than 25 percent of LGB young adults aged 18 to 25—a little less than double the rate reported by adults aged 26 to 49.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The percentage of LGB young adults aged 18 to 25 who made a suicide plan or attempted suicide was higher than for adults aged 26 to 49.</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Rates of planning or attempting suicide remain low—and illustrates two important points in the literature: (1) suicidal behaviors remain difficult to study due to low base rates, and (2) suicidal behaviors are underreported (e.g., </a:t>
            </a:r>
            <a:r>
              <a:rPr lang="en-US" b="0" i="0" dirty="0" err="1">
                <a:solidFill>
                  <a:srgbClr val="222222"/>
                </a:solidFill>
                <a:effectLst/>
                <a:latin typeface="Arial" panose="020B0604020202020204" pitchFamily="34" charset="0"/>
              </a:rPr>
              <a:t>Tøllefsen</a:t>
            </a:r>
            <a:r>
              <a:rPr lang="en-US" sz="1200" b="0" i="0" u="none" strike="noStrike" baseline="0" dirty="0">
                <a:solidFill>
                  <a:srgbClr val="000000"/>
                </a:solidFill>
                <a:effectLst/>
                <a:latin typeface="Calibri" panose="020F0502020204030204" pitchFamily="34" charset="0"/>
              </a:rPr>
              <a:t> et al., 2012</a:t>
            </a:r>
            <a:r>
              <a:rPr lang="en-US" sz="1200" b="0" i="0" u="none" strike="noStrike" baseline="0" dirty="0">
                <a:solidFill>
                  <a:srgbClr val="000000"/>
                </a:solidFill>
                <a:latin typeface="Calibri" panose="020F0502020204030204" pitchFamily="34" charset="0"/>
              </a:rPr>
              <a:t>).</a:t>
            </a:r>
          </a:p>
          <a:p>
            <a:pP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err="1">
                <a:solidFill>
                  <a:srgbClr val="222222"/>
                </a:solidFill>
                <a:effectLst/>
                <a:latin typeface="Arial" panose="020B0604020202020204" pitchFamily="34" charset="0"/>
              </a:rPr>
              <a:t>Tøllefsen</a:t>
            </a:r>
            <a:r>
              <a:rPr lang="en-US" b="0" i="0" dirty="0">
                <a:solidFill>
                  <a:srgbClr val="222222"/>
                </a:solidFill>
                <a:effectLst/>
                <a:latin typeface="Arial" panose="020B0604020202020204" pitchFamily="34" charset="0"/>
              </a:rPr>
              <a:t>, I. M., Hem, E., &amp; </a:t>
            </a:r>
            <a:r>
              <a:rPr lang="en-US" b="0" i="0" dirty="0" err="1">
                <a:solidFill>
                  <a:srgbClr val="222222"/>
                </a:solidFill>
                <a:effectLst/>
                <a:latin typeface="Arial" panose="020B0604020202020204" pitchFamily="34" charset="0"/>
              </a:rPr>
              <a:t>Ekeberg</a:t>
            </a:r>
            <a:r>
              <a:rPr lang="en-US" b="0" i="0" dirty="0">
                <a:solidFill>
                  <a:srgbClr val="222222"/>
                </a:solidFill>
                <a:effectLst/>
                <a:latin typeface="Arial" panose="020B0604020202020204" pitchFamily="34" charset="0"/>
              </a:rPr>
              <a:t>, Ø. (2012). The reliability of suicide statistics: A systematic review. </a:t>
            </a:r>
            <a:r>
              <a:rPr lang="en-US" b="0" i="1" dirty="0">
                <a:solidFill>
                  <a:srgbClr val="222222"/>
                </a:solidFill>
                <a:effectLst/>
                <a:latin typeface="Arial" panose="020B0604020202020204" pitchFamily="34" charset="0"/>
              </a:rPr>
              <a:t>BMC Psychiatry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12</a:t>
            </a:r>
            <a:r>
              <a:rPr lang="en-US" b="0" i="0" dirty="0">
                <a:solidFill>
                  <a:srgbClr val="222222"/>
                </a:solidFill>
                <a:effectLst/>
                <a:latin typeface="Arial" panose="020B0604020202020204" pitchFamily="34" charset="0"/>
              </a:rPr>
              <a:t>(1), 1-11.</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48</a:t>
            </a:fld>
            <a:endParaRPr lang="en-US"/>
          </a:p>
        </p:txBody>
      </p:sp>
    </p:spTree>
    <p:extLst>
      <p:ext uri="{BB962C8B-B14F-4D97-AF65-F5344CB8AC3E}">
        <p14:creationId xmlns:p14="http://schemas.microsoft.com/office/powerpoint/2010/main" val="1815402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49</a:t>
            </a:fld>
            <a:endParaRPr lang="en-US" dirty="0"/>
          </a:p>
        </p:txBody>
      </p:sp>
    </p:spTree>
    <p:extLst>
      <p:ext uri="{BB962C8B-B14F-4D97-AF65-F5344CB8AC3E}">
        <p14:creationId xmlns:p14="http://schemas.microsoft.com/office/powerpoint/2010/main" val="1324585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50</a:t>
            </a:fld>
            <a:endParaRPr lang="en-US"/>
          </a:p>
        </p:txBody>
      </p:sp>
    </p:spTree>
    <p:extLst>
      <p:ext uri="{BB962C8B-B14F-4D97-AF65-F5344CB8AC3E}">
        <p14:creationId xmlns:p14="http://schemas.microsoft.com/office/powerpoint/2010/main" val="1981415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Rates of co-occurring substance use disorder and any mental illness in the past year was lowest among LGB adults aged 50 or older.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Declining prevalence rates of mental illness across the lifespan, such that older adults report the lowest rates of mental illness, is well established in the literature (e.g., </a:t>
            </a:r>
            <a:r>
              <a:rPr lang="en-US" sz="1200" b="0" i="0" u="none" strike="noStrike" baseline="0" dirty="0" err="1">
                <a:solidFill>
                  <a:srgbClr val="000000"/>
                </a:solidFill>
                <a:latin typeface="Calibri" panose="020F0502020204030204" pitchFamily="34" charset="0"/>
                <a:cs typeface="Times New Roman" panose="02020603050405020304" pitchFamily="18" charset="0"/>
              </a:rPr>
              <a:t>Westerhof</a:t>
            </a:r>
            <a:r>
              <a:rPr lang="en-US" sz="1200" b="0" i="0" u="none" strike="noStrike" baseline="0" dirty="0">
                <a:solidFill>
                  <a:srgbClr val="000000"/>
                </a:solidFill>
                <a:latin typeface="Calibri" panose="020F0502020204030204" pitchFamily="34" charset="0"/>
                <a:cs typeface="Times New Roman" panose="02020603050405020304" pitchFamily="18" charset="0"/>
              </a:rPr>
              <a:t> &amp; Keyes, 2010, Webster et al., 2014; Thomas et al., 2016).</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0" i="0" dirty="0" err="1">
                <a:solidFill>
                  <a:srgbClr val="222222"/>
                </a:solidFill>
                <a:effectLst/>
                <a:latin typeface="Arial" panose="020B0604020202020204" pitchFamily="34" charset="0"/>
              </a:rPr>
              <a:t>Westerhof</a:t>
            </a:r>
            <a:r>
              <a:rPr lang="en-US" b="0" i="0" dirty="0">
                <a:solidFill>
                  <a:srgbClr val="222222"/>
                </a:solidFill>
                <a:effectLst/>
                <a:latin typeface="Arial" panose="020B0604020202020204" pitchFamily="34" charset="0"/>
              </a:rPr>
              <a:t>, G. J., &amp; Keyes, C. L. (2010). Mental illness and mental health: The two continua model across the lifespan. </a:t>
            </a:r>
            <a:r>
              <a:rPr lang="en-US" b="0" i="1" dirty="0">
                <a:solidFill>
                  <a:srgbClr val="222222"/>
                </a:solidFill>
                <a:effectLst/>
                <a:latin typeface="Arial" panose="020B0604020202020204" pitchFamily="34" charset="0"/>
              </a:rPr>
              <a:t>Journal of Adult Development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17</a:t>
            </a:r>
            <a:r>
              <a:rPr lang="en-US" b="0" i="0" dirty="0">
                <a:solidFill>
                  <a:srgbClr val="222222"/>
                </a:solidFill>
                <a:effectLst/>
                <a:latin typeface="Arial" panose="020B0604020202020204" pitchFamily="34" charset="0"/>
              </a:rPr>
              <a:t>(2), 110-119.</a:t>
            </a:r>
            <a:r>
              <a:rPr lang="en-US" sz="1200" b="0" i="0" u="none" strike="noStrike" baseline="0" dirty="0">
                <a:solidFill>
                  <a:srgbClr val="000000"/>
                </a:solidFill>
                <a:latin typeface="Calibri" panose="020F0502020204030204" pitchFamily="34" charset="0"/>
                <a:cs typeface="Times New Roman" panose="02020603050405020304" pitchFamily="18" charset="0"/>
              </a:rPr>
              <a:t> </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0" i="0" dirty="0">
                <a:solidFill>
                  <a:srgbClr val="222222"/>
                </a:solidFill>
                <a:effectLst/>
                <a:latin typeface="Arial" panose="020B0604020202020204" pitchFamily="34" charset="0"/>
              </a:rPr>
              <a:t>Webster, J. D., </a:t>
            </a:r>
            <a:r>
              <a:rPr lang="en-US" b="0" i="0" dirty="0" err="1">
                <a:solidFill>
                  <a:srgbClr val="222222"/>
                </a:solidFill>
                <a:effectLst/>
                <a:latin typeface="Arial" panose="020B0604020202020204" pitchFamily="34" charset="0"/>
              </a:rPr>
              <a:t>Westerhof</a:t>
            </a:r>
            <a:r>
              <a:rPr lang="en-US" b="0" i="0" dirty="0">
                <a:solidFill>
                  <a:srgbClr val="222222"/>
                </a:solidFill>
                <a:effectLst/>
                <a:latin typeface="Arial" panose="020B0604020202020204" pitchFamily="34" charset="0"/>
              </a:rPr>
              <a:t>, G. J., &amp; </a:t>
            </a:r>
            <a:r>
              <a:rPr lang="en-US" b="0" i="0" dirty="0" err="1">
                <a:solidFill>
                  <a:srgbClr val="222222"/>
                </a:solidFill>
                <a:effectLst/>
                <a:latin typeface="Arial" panose="020B0604020202020204" pitchFamily="34" charset="0"/>
              </a:rPr>
              <a:t>Bohlmeijer</a:t>
            </a:r>
            <a:r>
              <a:rPr lang="en-US" b="0" i="0" dirty="0">
                <a:solidFill>
                  <a:srgbClr val="222222"/>
                </a:solidFill>
                <a:effectLst/>
                <a:latin typeface="Arial" panose="020B0604020202020204" pitchFamily="34" charset="0"/>
              </a:rPr>
              <a:t>, E. T. (2014). Wisdom and mental health across the lifespan. </a:t>
            </a:r>
            <a:r>
              <a:rPr lang="en-US" b="0" i="1" dirty="0">
                <a:solidFill>
                  <a:srgbClr val="222222"/>
                </a:solidFill>
                <a:effectLst/>
                <a:latin typeface="Arial" panose="020B0604020202020204" pitchFamily="34" charset="0"/>
              </a:rPr>
              <a:t>Journals of Gerontology Series B: Psychological Sciences and Social Sciences</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69</a:t>
            </a:r>
            <a:r>
              <a:rPr lang="en-US" b="0" i="0" dirty="0">
                <a:solidFill>
                  <a:srgbClr val="222222"/>
                </a:solidFill>
                <a:effectLst/>
                <a:latin typeface="Arial" panose="020B0604020202020204" pitchFamily="34" charset="0"/>
              </a:rPr>
              <a:t>(2), 209-218.</a:t>
            </a:r>
            <a:r>
              <a:rPr lang="en-US" sz="1200" b="0" i="0" u="none" strike="noStrike" baseline="0" dirty="0">
                <a:solidFill>
                  <a:srgbClr val="000000"/>
                </a:solidFill>
                <a:latin typeface="Calibri" panose="020F0502020204030204" pitchFamily="34" charset="0"/>
                <a:cs typeface="Times New Roman" panose="02020603050405020304" pitchFamily="18" charset="0"/>
              </a:rPr>
              <a:t> </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0" i="0" dirty="0">
                <a:solidFill>
                  <a:srgbClr val="222222"/>
                </a:solidFill>
                <a:effectLst/>
                <a:latin typeface="Arial" panose="020B0604020202020204" pitchFamily="34" charset="0"/>
              </a:rPr>
              <a:t>Thomas, M. L., Kaufmann, C. N., Palmer, B. W., Depp, C. A., Martin, A. S., </a:t>
            </a:r>
            <a:r>
              <a:rPr lang="en-US" b="0" i="0" dirty="0" err="1">
                <a:solidFill>
                  <a:srgbClr val="222222"/>
                </a:solidFill>
                <a:effectLst/>
                <a:latin typeface="Arial" panose="020B0604020202020204" pitchFamily="34" charset="0"/>
              </a:rPr>
              <a:t>Glorioso</a:t>
            </a:r>
            <a:r>
              <a:rPr lang="en-US" b="0" i="0" dirty="0">
                <a:solidFill>
                  <a:srgbClr val="222222"/>
                </a:solidFill>
                <a:effectLst/>
                <a:latin typeface="Arial" panose="020B0604020202020204" pitchFamily="34" charset="0"/>
              </a:rPr>
              <a:t>, D. K., ... </a:t>
            </a:r>
            <a:r>
              <a:rPr lang="en-US" b="0" i="0" dirty="0" err="1">
                <a:solidFill>
                  <a:srgbClr val="222222"/>
                </a:solidFill>
                <a:effectLst/>
                <a:latin typeface="Arial" panose="020B0604020202020204" pitchFamily="34" charset="0"/>
              </a:rPr>
              <a:t>Jeste</a:t>
            </a:r>
            <a:r>
              <a:rPr lang="en-US" b="0" i="0" dirty="0">
                <a:solidFill>
                  <a:srgbClr val="222222"/>
                </a:solidFill>
                <a:effectLst/>
                <a:latin typeface="Arial" panose="020B0604020202020204" pitchFamily="34" charset="0"/>
              </a:rPr>
              <a:t>, D. V. (2016). Paradoxical trend for improvement in mental health with aging: A community-based study of 1,546 adults aged 21-100 years. </a:t>
            </a:r>
            <a:r>
              <a:rPr lang="en-US" b="0" i="1" dirty="0">
                <a:solidFill>
                  <a:srgbClr val="222222"/>
                </a:solidFill>
                <a:effectLst/>
                <a:latin typeface="Arial" panose="020B0604020202020204" pitchFamily="34" charset="0"/>
              </a:rPr>
              <a:t>The Journal of Clinical Psychiatry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77</a:t>
            </a:r>
            <a:r>
              <a:rPr lang="en-US" b="0" i="0" dirty="0">
                <a:solidFill>
                  <a:srgbClr val="222222"/>
                </a:solidFill>
                <a:effectLst/>
                <a:latin typeface="Arial" panose="020B0604020202020204" pitchFamily="34" charset="0"/>
              </a:rPr>
              <a:t>(8), 8771.</a:t>
            </a: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51</a:t>
            </a:fld>
            <a:endParaRPr lang="en-US"/>
          </a:p>
        </p:txBody>
      </p:sp>
    </p:spTree>
    <p:extLst>
      <p:ext uri="{BB962C8B-B14F-4D97-AF65-F5344CB8AC3E}">
        <p14:creationId xmlns:p14="http://schemas.microsoft.com/office/powerpoint/2010/main" val="1568020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Co-occurrence of mental illness and substance use is common.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LGB adults aged 18 or older with serious mental illness or any mental illness had significantly higher rates of illicit drug, marijuana, and opioid use over the past year than adults without mental illness.  </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52</a:t>
            </a:fld>
            <a:endParaRPr lang="en-US"/>
          </a:p>
        </p:txBody>
      </p:sp>
    </p:spTree>
    <p:extLst>
      <p:ext uri="{BB962C8B-B14F-4D97-AF65-F5344CB8AC3E}">
        <p14:creationId xmlns:p14="http://schemas.microsoft.com/office/powerpoint/2010/main" val="10927969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LGB adults aged 18 or older with an SUD had higher rates of serious thoughts of suicide in the past year than adults who did not have an SUD.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Furthermore, LGB adults without an SUD had significantly lower rates of suicide attempts and planning.</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Literature has found that substance use often co-occurs with suicidal thoughts and behaviors and is a well-established risk factor for suicide attempts and death by suicide (</a:t>
            </a:r>
            <a:r>
              <a:rPr lang="en-US" sz="1200" b="0" i="0" u="none" strike="noStrike" baseline="0" dirty="0" err="1">
                <a:solidFill>
                  <a:srgbClr val="000000"/>
                </a:solidFill>
                <a:latin typeface="Calibri" panose="020F0502020204030204" pitchFamily="34" charset="0"/>
              </a:rPr>
              <a:t>Esang</a:t>
            </a:r>
            <a:r>
              <a:rPr lang="en-US" sz="1200" b="0" i="0" u="none" strike="noStrike" baseline="0" dirty="0">
                <a:solidFill>
                  <a:srgbClr val="000000"/>
                </a:solidFill>
                <a:latin typeface="Calibri" panose="020F0502020204030204" pitchFamily="34" charset="0"/>
              </a:rPr>
              <a:t> &amp; Ahmed, 2018). </a:t>
            </a:r>
          </a:p>
          <a:p>
            <a:pP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err="1">
                <a:solidFill>
                  <a:srgbClr val="222222"/>
                </a:solidFill>
                <a:effectLst/>
                <a:latin typeface="Arial" panose="020B0604020202020204" pitchFamily="34" charset="0"/>
              </a:rPr>
              <a:t>Esang</a:t>
            </a:r>
            <a:r>
              <a:rPr lang="en-US" b="0" i="0" dirty="0">
                <a:solidFill>
                  <a:srgbClr val="222222"/>
                </a:solidFill>
                <a:effectLst/>
                <a:latin typeface="Arial" panose="020B0604020202020204" pitchFamily="34" charset="0"/>
              </a:rPr>
              <a:t>, M., &amp; Ahmed, S. (2018). A closer look at substance use and suicide. </a:t>
            </a:r>
            <a:r>
              <a:rPr lang="en-US" b="0" i="1" dirty="0">
                <a:solidFill>
                  <a:srgbClr val="222222"/>
                </a:solidFill>
                <a:effectLst/>
                <a:latin typeface="Arial" panose="020B0604020202020204" pitchFamily="34" charset="0"/>
              </a:rPr>
              <a:t>American Journal of Psychiatry Residents' Journal, 13</a:t>
            </a:r>
            <a:r>
              <a:rPr lang="en-US" b="0" i="0" dirty="0">
                <a:solidFill>
                  <a:srgbClr val="222222"/>
                </a:solidFill>
                <a:effectLst/>
                <a:latin typeface="Arial" panose="020B0604020202020204" pitchFamily="34" charset="0"/>
              </a:rPr>
              <a:t>(6), 6-8.</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53</a:t>
            </a:fld>
            <a:endParaRPr lang="en-US"/>
          </a:p>
        </p:txBody>
      </p:sp>
    </p:spTree>
    <p:extLst>
      <p:ext uri="{BB962C8B-B14F-4D97-AF65-F5344CB8AC3E}">
        <p14:creationId xmlns:p14="http://schemas.microsoft.com/office/powerpoint/2010/main" val="1660792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Understanding barriers to and increasing access to SUD and mental health treatment remains a focus for providers and policymakers.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Well-established barriers to care include lack of insurance/cost, stigmatization of substance use and mental illness, and multicultural factors.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Over 40% of adults aged 18 or older with AMI did not receive treatment within the past year.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Far fewer adults sought help for SUD or co-occurring SUD and AMI. More than 90 percent do not receive treatment—highlighting barriers to care including stigmatization of SUD.</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54</a:t>
            </a:fld>
            <a:endParaRPr lang="en-US" dirty="0"/>
          </a:p>
        </p:txBody>
      </p:sp>
    </p:spTree>
    <p:extLst>
      <p:ext uri="{BB962C8B-B14F-4D97-AF65-F5344CB8AC3E}">
        <p14:creationId xmlns:p14="http://schemas.microsoft.com/office/powerpoint/2010/main" val="2696524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Among LGB adults aged 18 or older, there was very little difference across treatment locations.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The popularity of self-help groups (e.g., Alcoholics Anonymous) is in part due to reduced fears of stigmatization (or being misunderstood) because group leaders have shared lived experiences (Moos, 2008). In addition, self-help groups are typically free. </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0" i="0" dirty="0">
                <a:solidFill>
                  <a:srgbClr val="222222"/>
                </a:solidFill>
                <a:effectLst/>
                <a:latin typeface="Arial" panose="020B0604020202020204" pitchFamily="34" charset="0"/>
              </a:rPr>
              <a:t>Moos, R. H. (2008). Active ingredients of substance use‐focused self‐help groups. </a:t>
            </a:r>
            <a:r>
              <a:rPr lang="en-US" b="0" i="1" dirty="0">
                <a:solidFill>
                  <a:srgbClr val="222222"/>
                </a:solidFill>
                <a:effectLst/>
                <a:latin typeface="Arial" panose="020B0604020202020204" pitchFamily="34" charset="0"/>
              </a:rPr>
              <a:t>Addiction</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103</a:t>
            </a:r>
            <a:r>
              <a:rPr lang="en-US" b="0" i="0" dirty="0">
                <a:solidFill>
                  <a:srgbClr val="222222"/>
                </a:solidFill>
                <a:effectLst/>
                <a:latin typeface="Arial" panose="020B0604020202020204" pitchFamily="34" charset="0"/>
              </a:rPr>
              <a:t>(3), 387-396.</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55</a:t>
            </a:fld>
            <a:endParaRPr lang="en-US"/>
          </a:p>
        </p:txBody>
      </p:sp>
    </p:spTree>
    <p:extLst>
      <p:ext uri="{BB962C8B-B14F-4D97-AF65-F5344CB8AC3E}">
        <p14:creationId xmlns:p14="http://schemas.microsoft.com/office/powerpoint/2010/main" val="379673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6</a:t>
            </a:fld>
            <a:endParaRPr lang="en-US" dirty="0"/>
          </a:p>
        </p:txBody>
      </p:sp>
    </p:spTree>
    <p:extLst>
      <p:ext uri="{BB962C8B-B14F-4D97-AF65-F5344CB8AC3E}">
        <p14:creationId xmlns:p14="http://schemas.microsoft.com/office/powerpoint/2010/main" val="1762840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r>
              <a:rPr lang="en-US" b="1" u="none" dirty="0"/>
              <a:t>TALKING POINTS:</a:t>
            </a:r>
          </a:p>
          <a:p>
            <a:pPr marL="171450" indent="-171450">
              <a:buFont typeface="Arial" panose="020B0604020202020204" pitchFamily="34" charset="0"/>
              <a:buChar char="•"/>
            </a:pPr>
            <a:r>
              <a:rPr lang="en-US" b="0" u="none" dirty="0"/>
              <a:t>More than 40% of LGB adults with a SUD and AMI did not receive treatment in the past year. </a:t>
            </a:r>
          </a:p>
          <a:p>
            <a:pPr marL="171450" indent="-171450">
              <a:buFont typeface="Arial" panose="020B0604020202020204" pitchFamily="34" charset="0"/>
              <a:buChar char="•"/>
            </a:pPr>
            <a:endParaRPr lang="en-US" b="0" u="none" dirty="0"/>
          </a:p>
          <a:p>
            <a:pPr marL="171450" indent="-171450">
              <a:buFont typeface="Arial" panose="020B0604020202020204" pitchFamily="34" charset="0"/>
              <a:buChar char="•"/>
            </a:pPr>
            <a:r>
              <a:rPr lang="en-US" b="0" u="none" dirty="0"/>
              <a:t>A small fraction of LGB adults with co-occurring SUD and AMI received both SUD and MH treatment. </a:t>
            </a:r>
          </a:p>
          <a:p>
            <a:pPr marL="171450" indent="-171450">
              <a:buFont typeface="Arial" panose="020B0604020202020204" pitchFamily="34" charset="0"/>
              <a:buChar char="•"/>
            </a:pPr>
            <a:endParaRPr lang="en-US" b="0" u="none" dirty="0"/>
          </a:p>
          <a:p>
            <a:pPr marL="171450" indent="-171450">
              <a:buFont typeface="Arial" panose="020B0604020202020204" pitchFamily="34" charset="0"/>
              <a:buChar char="•"/>
            </a:pPr>
            <a:r>
              <a:rPr lang="en-US" b="0" u="none" dirty="0"/>
              <a:t>Co-occurring SUD and AMI is particularly difficult to treat, and this treatment has poorer clinical outcomes than treatment of individuals with a single diagnosis (</a:t>
            </a:r>
            <a:r>
              <a:rPr lang="en-US" b="0" u="none" dirty="0" err="1"/>
              <a:t>Najt</a:t>
            </a:r>
            <a:r>
              <a:rPr lang="en-US" b="0" u="none" dirty="0"/>
              <a:t> et al., 2011). Research has shown that individuals engaged in integrated treatment for both SUD and AMI have better clinical outcomes than individuals who do not (Mangrum et al., 2006). 2020 NSDUH findings highlight the need for increased access to integrated care for SUD and MH treatment.</a:t>
            </a:r>
          </a:p>
          <a:p>
            <a:endParaRPr lang="en-US" b="0" u="none" dirty="0"/>
          </a:p>
          <a:p>
            <a:r>
              <a:rPr lang="en-US" b="0" i="0" dirty="0" err="1">
                <a:solidFill>
                  <a:srgbClr val="222222"/>
                </a:solidFill>
                <a:effectLst/>
                <a:latin typeface="Arial" panose="020B0604020202020204" pitchFamily="34" charset="0"/>
              </a:rPr>
              <a:t>Najt</a:t>
            </a:r>
            <a:r>
              <a:rPr lang="en-US" b="0" i="0" dirty="0">
                <a:solidFill>
                  <a:srgbClr val="222222"/>
                </a:solidFill>
                <a:effectLst/>
                <a:latin typeface="Arial" panose="020B0604020202020204" pitchFamily="34" charset="0"/>
              </a:rPr>
              <a:t>, P., </a:t>
            </a:r>
            <a:r>
              <a:rPr lang="en-US" b="0" i="0" dirty="0" err="1">
                <a:solidFill>
                  <a:srgbClr val="222222"/>
                </a:solidFill>
                <a:effectLst/>
                <a:latin typeface="Arial" panose="020B0604020202020204" pitchFamily="34" charset="0"/>
              </a:rPr>
              <a:t>Fusar-Poli</a:t>
            </a:r>
            <a:r>
              <a:rPr lang="en-US" b="0" i="0" dirty="0">
                <a:solidFill>
                  <a:srgbClr val="222222"/>
                </a:solidFill>
                <a:effectLst/>
                <a:latin typeface="Arial" panose="020B0604020202020204" pitchFamily="34" charset="0"/>
              </a:rPr>
              <a:t>, P., &amp; Brambilla, P. (2011). Co-occurring mental and substance abuse disorders: A review on the potential predictors and clinical outcomes. </a:t>
            </a:r>
            <a:r>
              <a:rPr lang="en-US" b="0" i="1" dirty="0">
                <a:solidFill>
                  <a:srgbClr val="222222"/>
                </a:solidFill>
                <a:effectLst/>
                <a:latin typeface="Arial" panose="020B0604020202020204" pitchFamily="34" charset="0"/>
              </a:rPr>
              <a:t>Psychiatry Research</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186</a:t>
            </a:r>
            <a:r>
              <a:rPr lang="en-US" b="0" i="0" dirty="0">
                <a:solidFill>
                  <a:srgbClr val="222222"/>
                </a:solidFill>
                <a:effectLst/>
                <a:latin typeface="Arial" panose="020B0604020202020204" pitchFamily="34" charset="0"/>
              </a:rPr>
              <a:t>(2-3), 159-164.</a:t>
            </a:r>
            <a:endParaRPr lang="en-US" b="0" u="none" dirty="0"/>
          </a:p>
          <a:p>
            <a:endParaRPr lang="en-US" b="0" u="none" dirty="0"/>
          </a:p>
          <a:p>
            <a:r>
              <a:rPr lang="en-US" b="0" i="0" dirty="0">
                <a:solidFill>
                  <a:srgbClr val="222222"/>
                </a:solidFill>
                <a:effectLst/>
                <a:latin typeface="Arial" panose="020B0604020202020204" pitchFamily="34" charset="0"/>
              </a:rPr>
              <a:t>Mangrum, L. F., Spence, R. T., &amp; Lopez, M. (2006). Integrated versus parallel treatment of co-occurring psychiatric and substance use disorders. </a:t>
            </a:r>
            <a:r>
              <a:rPr lang="en-US" b="0" i="1" dirty="0">
                <a:solidFill>
                  <a:srgbClr val="222222"/>
                </a:solidFill>
                <a:effectLst/>
                <a:latin typeface="Arial" panose="020B0604020202020204" pitchFamily="34" charset="0"/>
              </a:rPr>
              <a:t>Journal of Substance Abuse Treatment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30</a:t>
            </a:r>
            <a:r>
              <a:rPr lang="en-US" b="0" i="0" dirty="0">
                <a:solidFill>
                  <a:srgbClr val="222222"/>
                </a:solidFill>
                <a:effectLst/>
                <a:latin typeface="Arial" panose="020B0604020202020204" pitchFamily="34" charset="0"/>
              </a:rPr>
              <a:t>(1), 79-84.</a:t>
            </a:r>
            <a:endParaRPr lang="en-US" b="0" u="none" dirty="0"/>
          </a:p>
          <a:p>
            <a:pPr>
              <a:tabLst>
                <a:tab pos="457200" algn="l"/>
              </a:tabLst>
            </a:pPr>
            <a:endParaRPr lang="en-US"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56</a:t>
            </a:fld>
            <a:endParaRPr lang="en-US"/>
          </a:p>
        </p:txBody>
      </p:sp>
    </p:spTree>
    <p:extLst>
      <p:ext uri="{BB962C8B-B14F-4D97-AF65-F5344CB8AC3E}">
        <p14:creationId xmlns:p14="http://schemas.microsoft.com/office/powerpoint/2010/main" val="9752608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Two thirds of LGB adults with SUD and SMI received some form of SUD or MH treatment in the past year.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Most of these LGB adults received mental health services, but not SUD treatment.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These findings highlight a significant gap in treatment services, which has also been highlighted in the literature. A recent meta-analysis found there to be no high-quality evidence to support one treatment over another for individuals with co-occurring SUD and SMI (Hunt et al., 2019).</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0" i="0" dirty="0">
                <a:solidFill>
                  <a:srgbClr val="222222"/>
                </a:solidFill>
                <a:effectLst/>
                <a:latin typeface="Arial" panose="020B0604020202020204" pitchFamily="34" charset="0"/>
              </a:rPr>
              <a:t>Hunt, G. E., Siegfried, N., Morley, K., Brooke‐Sumner, C., &amp; Cleary, M. (2019). Psychosocial interventions for people with both severe mental illness and substance misuse. </a:t>
            </a:r>
            <a:r>
              <a:rPr lang="en-US" b="0" i="1" dirty="0">
                <a:solidFill>
                  <a:srgbClr val="222222"/>
                </a:solidFill>
                <a:effectLst/>
                <a:latin typeface="Arial" panose="020B0604020202020204" pitchFamily="34" charset="0"/>
              </a:rPr>
              <a:t>Cochrane Database of Systematic Reviews, 12(</a:t>
            </a:r>
            <a:r>
              <a:rPr lang="en-US" b="0" i="0" dirty="0">
                <a:solidFill>
                  <a:srgbClr val="222222"/>
                </a:solidFill>
                <a:effectLst/>
                <a:latin typeface="Arial" panose="020B0604020202020204" pitchFamily="34" charset="0"/>
              </a:rPr>
              <a:t>12).</a:t>
            </a:r>
            <a:r>
              <a:rPr lang="en-US" sz="1200" b="0" i="0" u="none" strike="noStrike" baseline="0" dirty="0">
                <a:solidFill>
                  <a:srgbClr val="000000"/>
                </a:solidFill>
                <a:latin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786738B-8384-4DC6-B508-9A45960BA2B2}" type="slidenum">
              <a:rPr lang="en-US" smtClean="0"/>
              <a:t>57</a:t>
            </a:fld>
            <a:endParaRPr lang="en-US"/>
          </a:p>
        </p:txBody>
      </p:sp>
    </p:spTree>
    <p:extLst>
      <p:ext uri="{BB962C8B-B14F-4D97-AF65-F5344CB8AC3E}">
        <p14:creationId xmlns:p14="http://schemas.microsoft.com/office/powerpoint/2010/main" val="40178673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58</a:t>
            </a:fld>
            <a:endParaRPr lang="en-US" dirty="0"/>
          </a:p>
        </p:txBody>
      </p:sp>
    </p:spTree>
    <p:extLst>
      <p:ext uri="{BB962C8B-B14F-4D97-AF65-F5344CB8AC3E}">
        <p14:creationId xmlns:p14="http://schemas.microsoft.com/office/powerpoint/2010/main" val="271026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endParaRPr lang="en-US" sz="1200" b="0" i="0" u="none" strike="noStrike" baseline="0" dirty="0">
              <a:solidFill>
                <a:srgbClr val="000000"/>
              </a:solidFill>
              <a:latin typeface="Calibri" panose="020F0502020204030204" pitchFamily="34" charset="0"/>
            </a:endParaRPr>
          </a:p>
          <a:p>
            <a:pPr lvl="0"/>
            <a:endParaRPr lang="en-US" sz="1200" kern="1200" dirty="0">
              <a:solidFill>
                <a:schemeClr val="tx1"/>
              </a:solidFill>
              <a:effectLst/>
              <a:latin typeface="+mn-lt"/>
              <a:ea typeface="+mn-ea"/>
              <a:cs typeface="+mn-cs"/>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Millions of LGB adults struggle with substance use disorder and mental illness.</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Almost two thirds of LGB adults with SUD struggled with alcohol use.</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Two in five LGB adults with mental </a:t>
            </a:r>
            <a:r>
              <a:rPr lang="en-US" sz="1200" b="0" i="0" u="none" strike="noStrike" baseline="0">
                <a:solidFill>
                  <a:srgbClr val="000000"/>
                </a:solidFill>
                <a:latin typeface="Calibri" panose="020F0502020204030204" pitchFamily="34" charset="0"/>
                <a:cs typeface="Times New Roman" panose="02020603050405020304" pitchFamily="18" charset="0"/>
              </a:rPr>
              <a:t>illness experienced serious </a:t>
            </a:r>
            <a:r>
              <a:rPr lang="en-US" sz="1200" b="0" i="0" u="none" strike="noStrike" baseline="0" dirty="0">
                <a:solidFill>
                  <a:srgbClr val="000000"/>
                </a:solidFill>
                <a:latin typeface="Calibri" panose="020F0502020204030204" pitchFamily="34" charset="0"/>
                <a:cs typeface="Times New Roman" panose="02020603050405020304" pitchFamily="18" charset="0"/>
              </a:rPr>
              <a:t>mental illness.</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3.9 million LGB adults had both an SUD and mental illness.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60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In 2020, more than half of LGB adults aged 18 or older used alcohol during the past month.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LGB Adults aged 26 or older had higher rates of alcohol use than young adults aged 18 to 25.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2020 estimates were not directly compared to estimates from prior years due to methodological changes in 2020.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8</a:t>
            </a:fld>
            <a:endParaRPr lang="en-US"/>
          </a:p>
        </p:txBody>
      </p:sp>
    </p:spTree>
    <p:extLst>
      <p:ext uri="{BB962C8B-B14F-4D97-AF65-F5344CB8AC3E}">
        <p14:creationId xmlns:p14="http://schemas.microsoft.com/office/powerpoint/2010/main" val="144053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In NSDUH, alcohol use disorder is measured using questions based on the diagnostic criteria specified in the </a:t>
            </a:r>
            <a:r>
              <a:rPr lang="en-US" sz="1200" b="0" i="1" u="none" strike="noStrike" baseline="0" dirty="0">
                <a:solidFill>
                  <a:srgbClr val="000000"/>
                </a:solidFill>
                <a:latin typeface="Calibri" panose="020F0502020204030204" pitchFamily="34" charset="0"/>
                <a:cs typeface="Times New Roman" panose="02020603050405020304" pitchFamily="18" charset="0"/>
              </a:rPr>
              <a:t>Diagnostic and Statistical Manual of Mental Disorders</a:t>
            </a:r>
            <a:r>
              <a:rPr lang="en-US" sz="1200" b="0" i="0" u="none" strike="noStrike" baseline="0" dirty="0">
                <a:solidFill>
                  <a:srgbClr val="000000"/>
                </a:solidFill>
                <a:latin typeface="Calibri" panose="020F0502020204030204" pitchFamily="34" charset="0"/>
                <a:cs typeface="Times New Roman" panose="02020603050405020304" pitchFamily="18" charset="0"/>
              </a:rPr>
              <a:t>, also known as DSM.  Starting in 2020, NSDUH used the criteria specified in DSM-5, which was published in 2013.</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In 2020, the percentage of LGB adults with a past year alcohol use disorder were similar across age groups.</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9</a:t>
            </a:fld>
            <a:endParaRPr lang="en-US"/>
          </a:p>
        </p:txBody>
      </p:sp>
    </p:spTree>
    <p:extLst>
      <p:ext uri="{BB962C8B-B14F-4D97-AF65-F5344CB8AC3E}">
        <p14:creationId xmlns:p14="http://schemas.microsoft.com/office/powerpoint/2010/main" val="4099131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BDD4D8-51E3-41A7-8E1E-2B0FD5C81E29}" type="slidenum">
              <a:rPr lang="en-US" smtClean="0"/>
              <a:t>10</a:t>
            </a:fld>
            <a:endParaRPr lang="en-US" dirty="0"/>
          </a:p>
        </p:txBody>
      </p:sp>
    </p:spTree>
    <p:extLst>
      <p:ext uri="{BB962C8B-B14F-4D97-AF65-F5344CB8AC3E}">
        <p14:creationId xmlns:p14="http://schemas.microsoft.com/office/powerpoint/2010/main" val="371467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4956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365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
        <p:nvSpPr>
          <p:cNvPr id="7" name="TextBox 6"/>
          <p:cNvSpPr txBox="1"/>
          <p:nvPr userDrawn="1"/>
        </p:nvSpPr>
        <p:spPr>
          <a:xfrm>
            <a:off x="10395806" y="5349875"/>
            <a:ext cx="1796194" cy="739738"/>
          </a:xfrm>
          <a:prstGeom prst="rect">
            <a:avLst/>
          </a:prstGeom>
          <a:noFill/>
        </p:spPr>
        <p:txBody>
          <a:bodyPr wrap="square" lIns="73152" rtlCol="0" anchor="b" anchorCtr="0">
            <a:noAutofit/>
          </a:bodyPr>
          <a:lstStyle/>
          <a:p>
            <a:pPr marL="114300" indent="-114300"/>
            <a:r>
              <a:rPr lang="en-US" sz="1400" b="0" dirty="0">
                <a:solidFill>
                  <a:schemeClr val="tx1"/>
                </a:solidFill>
                <a:latin typeface="Arial Narrow" panose="020B0606020202030204" pitchFamily="34" charset="0"/>
              </a:rPr>
              <a:t>+</a:t>
            </a:r>
            <a:r>
              <a:rPr lang="en-US" sz="1100" dirty="0">
                <a:solidFill>
                  <a:schemeClr val="tx1"/>
                </a:solidFill>
                <a:latin typeface="Arial Narrow" panose="020B0606020202030204" pitchFamily="34" charset="0"/>
              </a:rPr>
              <a:t> Difference between this estimate and the 2017 estimate is statistically significant at the .05 level. </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395806" y="3977634"/>
            <a:ext cx="1643729" cy="1291338"/>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1398052403"/>
      </p:ext>
    </p:extLst>
  </p:cSld>
  <p:clrMapOvr>
    <a:masterClrMapping/>
  </p:clrMapOvr>
  <p:extLst>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Tree>
    <p:extLst>
      <p:ext uri="{BB962C8B-B14F-4D97-AF65-F5344CB8AC3E}">
        <p14:creationId xmlns:p14="http://schemas.microsoft.com/office/powerpoint/2010/main" val="2742857436"/>
      </p:ext>
    </p:extLst>
  </p:cSld>
  <p:clrMapOvr>
    <a:masterClrMapping/>
  </p:clrMapOvr>
  <p:extLst>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w/ NSDU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07" y="6330859"/>
            <a:ext cx="1355993" cy="362773"/>
          </a:xfrm>
          <a:prstGeom prst="rect">
            <a:avLst/>
          </a:prstGeom>
        </p:spPr>
      </p:pic>
    </p:spTree>
    <p:extLst>
      <p:ext uri="{BB962C8B-B14F-4D97-AF65-F5344CB8AC3E}">
        <p14:creationId xmlns:p14="http://schemas.microsoft.com/office/powerpoint/2010/main" val="96042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61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1264108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55434"/>
            <a:ext cx="10956925" cy="2308324"/>
          </a:xfrm>
        </p:spPr>
        <p:txBody>
          <a:bodyPr/>
          <a:lstStyle/>
          <a:p>
            <a:r>
              <a:rPr lang="en-US" dirty="0"/>
              <a:t>2020 National Survey on Drug Use and Health: Lesbian, Gay, or Bisexual (LGB) Adults</a:t>
            </a:r>
            <a:br>
              <a:rPr lang="en-US" dirty="0"/>
            </a:br>
            <a:endParaRPr lang="en-US" dirty="0"/>
          </a:p>
        </p:txBody>
      </p:sp>
      <p:sp>
        <p:nvSpPr>
          <p:cNvPr id="5" name="Subtitle 4"/>
          <p:cNvSpPr>
            <a:spLocks noGrp="1"/>
          </p:cNvSpPr>
          <p:nvPr>
            <p:ph type="subTitle" idx="1"/>
          </p:nvPr>
        </p:nvSpPr>
        <p:spPr>
          <a:xfrm>
            <a:off x="3535709" y="2883877"/>
            <a:ext cx="8552458" cy="2150347"/>
          </a:xfrm>
        </p:spPr>
        <p:txBody>
          <a:bodyPr/>
          <a:lstStyle/>
          <a:p>
            <a:r>
              <a:rPr lang="en-US" dirty="0"/>
              <a:t>Substance Abuse and Mental Health Services Administration</a:t>
            </a:r>
          </a:p>
          <a:p>
            <a:r>
              <a:rPr lang="en-US" dirty="0"/>
              <a:t>U.S. Department of Health and Human Services</a:t>
            </a:r>
          </a:p>
          <a:p>
            <a:endParaRPr lang="en-US" dirty="0"/>
          </a:p>
        </p:txBody>
      </p:sp>
      <p:sp>
        <p:nvSpPr>
          <p:cNvPr id="2" name="TextBox 1"/>
          <p:cNvSpPr txBox="1"/>
          <p:nvPr/>
        </p:nvSpPr>
        <p:spPr>
          <a:xfrm>
            <a:off x="533400" y="6019800"/>
            <a:ext cx="1127232" cy="369332"/>
          </a:xfrm>
          <a:prstGeom prst="rect">
            <a:avLst/>
          </a:prstGeom>
          <a:noFill/>
        </p:spPr>
        <p:txBody>
          <a:bodyPr wrap="none" rtlCol="0">
            <a:spAutoFit/>
          </a:bodyPr>
          <a:lstStyle/>
          <a:p>
            <a:r>
              <a:rPr lang="en-US"/>
              <a:t>July </a:t>
            </a:r>
            <a:r>
              <a:rPr lang="en-US" dirty="0"/>
              <a:t>2022</a:t>
            </a:r>
          </a:p>
        </p:txBody>
      </p:sp>
    </p:spTree>
    <p:extLst>
      <p:ext uri="{BB962C8B-B14F-4D97-AF65-F5344CB8AC3E}">
        <p14:creationId xmlns:p14="http://schemas.microsoft.com/office/powerpoint/2010/main" val="256298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lstStyle/>
          <a:p>
            <a:r>
              <a:rPr lang="en-US" dirty="0"/>
              <a:t>Summary: Alcohol Use in 2020</a:t>
            </a:r>
          </a:p>
        </p:txBody>
      </p:sp>
      <p:sp>
        <p:nvSpPr>
          <p:cNvPr id="3" name="Content Placeholder 2"/>
          <p:cNvSpPr>
            <a:spLocks noGrp="1"/>
          </p:cNvSpPr>
          <p:nvPr>
            <p:ph idx="1"/>
          </p:nvPr>
        </p:nvSpPr>
        <p:spPr>
          <a:xfrm>
            <a:off x="701675" y="1508125"/>
            <a:ext cx="10788650" cy="4668838"/>
          </a:xfrm>
          <a:noFill/>
        </p:spPr>
        <p:txBody>
          <a:bodyPr>
            <a:normAutofit/>
          </a:bodyPr>
          <a:lstStyle/>
          <a:p>
            <a:r>
              <a:rPr lang="en-US" b="1" dirty="0"/>
              <a:t>Among LGB adults aged 18 to 25 in 2020:</a:t>
            </a:r>
          </a:p>
          <a:p>
            <a:pPr lvl="1"/>
            <a:r>
              <a:rPr lang="en-US" dirty="0"/>
              <a:t>55.7 percent (or 3.0 million people) used alcohol in the past month</a:t>
            </a:r>
          </a:p>
          <a:p>
            <a:pPr lvl="1"/>
            <a:r>
              <a:rPr lang="en-US" dirty="0"/>
              <a:t>23.8 percent (or 1.3 million people) had an alcohol use disorder</a:t>
            </a:r>
          </a:p>
          <a:p>
            <a:r>
              <a:rPr lang="en-US" b="1" dirty="0"/>
              <a:t>Among LGB adults aged 26 or older in 2020:</a:t>
            </a:r>
          </a:p>
          <a:p>
            <a:pPr lvl="1"/>
            <a:r>
              <a:rPr lang="en-US" dirty="0"/>
              <a:t>62.2 percent (or 6.6 million people) used alcohol in the past month</a:t>
            </a:r>
          </a:p>
          <a:p>
            <a:pPr lvl="1"/>
            <a:r>
              <a:rPr lang="en-US" dirty="0"/>
              <a:t>20.8 percent (or 2.2 million people) had an alcohol use disorder</a:t>
            </a:r>
          </a:p>
          <a:p>
            <a:endParaRPr lang="en-US" dirty="0"/>
          </a:p>
          <a:p>
            <a:endParaRPr lang="en-US" dirty="0"/>
          </a:p>
          <a:p>
            <a:endParaRPr lang="en-US" dirty="0"/>
          </a:p>
        </p:txBody>
      </p:sp>
    </p:spTree>
    <p:extLst>
      <p:ext uri="{BB962C8B-B14F-4D97-AF65-F5344CB8AC3E}">
        <p14:creationId xmlns:p14="http://schemas.microsoft.com/office/powerpoint/2010/main" val="361405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13FB69-7A98-4DEA-BD92-6EAA20030A74}"/>
              </a:ext>
            </a:extLst>
          </p:cNvPr>
          <p:cNvSpPr txBox="1"/>
          <p:nvPr/>
        </p:nvSpPr>
        <p:spPr>
          <a:xfrm>
            <a:off x="685800" y="0"/>
            <a:ext cx="10947400" cy="927100"/>
          </a:xfrm>
          <a:prstGeom prst="rect">
            <a:avLst/>
          </a:prstGeom>
          <a:noFill/>
        </p:spPr>
        <p:txBody>
          <a:bodyPr vert="horz" rtlCol="0" anchor="ctr">
            <a:normAutofit/>
          </a:bodyPr>
          <a:lstStyle/>
          <a:p>
            <a:r>
              <a:rPr lang="en-US" sz="2800" dirty="0">
                <a:solidFill>
                  <a:srgbClr val="FFFFFF"/>
                </a:solidFill>
                <a:latin typeface="Segoe UI Semibold" panose="020B0702040204020203" pitchFamily="34" charset="0"/>
              </a:rPr>
              <a:t>Illicit Drug Use in Past Year: Among LGB Adults Aged 18+</a:t>
            </a:r>
          </a:p>
        </p:txBody>
      </p:sp>
      <p:pic>
        <p:nvPicPr>
          <p:cNvPr id="8" name="Picture 7">
            <a:extLst>
              <a:ext uri="{FF2B5EF4-FFF2-40B4-BE49-F238E27FC236}">
                <a16:creationId xmlns:a16="http://schemas.microsoft.com/office/drawing/2014/main" id="{820446C6-D8AD-4EC0-B668-1EE29C2252E4}"/>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408764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701675" y="0"/>
            <a:ext cx="11012104" cy="960147"/>
          </a:xfrm>
        </p:spPr>
        <p:txBody>
          <a:bodyPr>
            <a:normAutofit/>
          </a:bodyPr>
          <a:lstStyle/>
          <a:p>
            <a:r>
              <a:rPr lang="en-US" sz="2800" dirty="0"/>
              <a:t>Prescription Pain Reliever Misuse and Heroin Use in Past Year: Among LGB Adults Aged 18+</a:t>
            </a:r>
          </a:p>
        </p:txBody>
      </p:sp>
      <p:pic>
        <p:nvPicPr>
          <p:cNvPr id="4" name="Picture 3">
            <a:extLst>
              <a:ext uri="{FF2B5EF4-FFF2-40B4-BE49-F238E27FC236}">
                <a16:creationId xmlns:a16="http://schemas.microsoft.com/office/drawing/2014/main" id="{51EFCDE6-670D-4ECE-8935-E93B933433BE}"/>
              </a:ext>
            </a:extLst>
          </p:cNvPr>
          <p:cNvPicPr>
            <a:picLocks noChangeAspect="1"/>
          </p:cNvPicPr>
          <p:nvPr/>
        </p:nvPicPr>
        <p:blipFill>
          <a:blip r:embed="rId3"/>
          <a:stretch>
            <a:fillRect/>
          </a:stretch>
        </p:blipFill>
        <p:spPr>
          <a:xfrm>
            <a:off x="761009" y="914400"/>
            <a:ext cx="11430991" cy="5877053"/>
          </a:xfrm>
          <a:prstGeom prst="rect">
            <a:avLst/>
          </a:prstGeom>
        </p:spPr>
      </p:pic>
    </p:spTree>
    <p:extLst>
      <p:ext uri="{BB962C8B-B14F-4D97-AF65-F5344CB8AC3E}">
        <p14:creationId xmlns:p14="http://schemas.microsoft.com/office/powerpoint/2010/main" val="270434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8127DF-65BF-4802-8F6F-B69BB9C4751E}"/>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Opioid Misuse in Past Year: Among LGB Adults Aged 18+</a:t>
            </a:r>
          </a:p>
        </p:txBody>
      </p:sp>
      <p:pic>
        <p:nvPicPr>
          <p:cNvPr id="8" name="Picture 7">
            <a:extLst>
              <a:ext uri="{FF2B5EF4-FFF2-40B4-BE49-F238E27FC236}">
                <a16:creationId xmlns:a16="http://schemas.microsoft.com/office/drawing/2014/main" id="{FB5F6576-86CC-4C07-A2FD-E1B0D4AA41CA}"/>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4097879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068507-C71E-4133-A4AA-CC2D9D9548B4}"/>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Prescription Pain Reliever Misuse and Heroin Use in Past Year: Among LGB Adults Aged 18+ </a:t>
            </a:r>
          </a:p>
        </p:txBody>
      </p:sp>
      <p:pic>
        <p:nvPicPr>
          <p:cNvPr id="6" name="Picture 5">
            <a:extLst>
              <a:ext uri="{FF2B5EF4-FFF2-40B4-BE49-F238E27FC236}">
                <a16:creationId xmlns:a16="http://schemas.microsoft.com/office/drawing/2014/main" id="{CAFAF0C1-3B13-449E-8123-58EBEAD2CC7B}"/>
              </a:ext>
            </a:extLst>
          </p:cNvPr>
          <p:cNvPicPr>
            <a:picLocks noChangeAspect="1"/>
          </p:cNvPicPr>
          <p:nvPr/>
        </p:nvPicPr>
        <p:blipFill>
          <a:blip r:embed="rId3"/>
          <a:stretch>
            <a:fillRect/>
          </a:stretch>
        </p:blipFill>
        <p:spPr>
          <a:xfrm>
            <a:off x="381000" y="914400"/>
            <a:ext cx="11851651" cy="5883150"/>
          </a:xfrm>
          <a:prstGeom prst="rect">
            <a:avLst/>
          </a:prstGeom>
        </p:spPr>
      </p:pic>
    </p:spTree>
    <p:extLst>
      <p:ext uri="{BB962C8B-B14F-4D97-AF65-F5344CB8AC3E}">
        <p14:creationId xmlns:p14="http://schemas.microsoft.com/office/powerpoint/2010/main" val="316432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D840AA-1306-487D-9D90-724B8393A421}"/>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Prescription Pain Reliever Misuse in Past Year: Among LGB Adults Aged 18+</a:t>
            </a:r>
          </a:p>
        </p:txBody>
      </p:sp>
      <p:pic>
        <p:nvPicPr>
          <p:cNvPr id="8" name="Picture 7">
            <a:extLst>
              <a:ext uri="{FF2B5EF4-FFF2-40B4-BE49-F238E27FC236}">
                <a16:creationId xmlns:a16="http://schemas.microsoft.com/office/drawing/2014/main" id="{3DFC61E5-8619-455C-A8B3-D28AB7CDF6C2}"/>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1905628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6EF79-6E00-47F2-9416-6F01E52553A4}"/>
              </a:ext>
            </a:extLst>
          </p:cNvPr>
          <p:cNvSpPr txBox="1"/>
          <p:nvPr/>
        </p:nvSpPr>
        <p:spPr>
          <a:xfrm>
            <a:off x="685800" y="0"/>
            <a:ext cx="10947400" cy="927100"/>
          </a:xfrm>
          <a:prstGeom prst="rect">
            <a:avLst/>
          </a:prstGeom>
          <a:noFill/>
        </p:spPr>
        <p:txBody>
          <a:bodyPr vert="horz" rtlCol="0" anchor="ctr">
            <a:normAutofit fontScale="77500" lnSpcReduction="20000"/>
          </a:bodyPr>
          <a:lstStyle/>
          <a:p>
            <a:r>
              <a:rPr lang="en-US" sz="2800" dirty="0">
                <a:solidFill>
                  <a:srgbClr val="FFFFFF"/>
                </a:solidFill>
                <a:latin typeface="Segoe UI Semibold" panose="020B0702040204020203" pitchFamily="34" charset="0"/>
                <a:ea typeface="+mn-ea"/>
                <a:cs typeface="+mn-cs"/>
              </a:rPr>
              <a:t>Sources Where Pain Relievers Were Obtained for Most Recent Misuse in Past Year: Among LGB Adults Aged 18+ Who Misused Prescription Pain Relievers in Past Year</a:t>
            </a:r>
            <a:endParaRPr lang="en-US" sz="2800" dirty="0">
              <a:solidFill>
                <a:srgbClr val="FFFFFF"/>
              </a:solidFill>
              <a:latin typeface="Segoe UI Semibold" panose="020B0702040204020203" pitchFamily="34" charset="0"/>
            </a:endParaRPr>
          </a:p>
        </p:txBody>
      </p:sp>
      <p:sp>
        <p:nvSpPr>
          <p:cNvPr id="5" name="TextBox 4">
            <a:extLst>
              <a:ext uri="{FF2B5EF4-FFF2-40B4-BE49-F238E27FC236}">
                <a16:creationId xmlns:a16="http://schemas.microsoft.com/office/drawing/2014/main" id="{0A9CF08E-0C87-41C6-BF11-20448AC10D3B}"/>
              </a:ext>
            </a:extLst>
          </p:cNvPr>
          <p:cNvSpPr txBox="1"/>
          <p:nvPr/>
        </p:nvSpPr>
        <p:spPr>
          <a:xfrm>
            <a:off x="609600" y="2971800"/>
            <a:ext cx="10972800" cy="914400"/>
          </a:xfrm>
          <a:prstGeom prst="rect">
            <a:avLst/>
          </a:prstGeom>
          <a:noFill/>
        </p:spPr>
        <p:txBody>
          <a:bodyPr vert="horz"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indent="-101600" algn="ctr">
              <a:lnSpc>
                <a:spcPct val="95000"/>
              </a:lnSpc>
              <a:spcAft>
                <a:spcPts val="300"/>
              </a:spcAft>
            </a:pPr>
            <a:r>
              <a:rPr lang="en-US" sz="5400" dirty="0">
                <a:latin typeface="Segoe UI Semibold" panose="020B0702040204020203" pitchFamily="34" charset="0"/>
              </a:rPr>
              <a:t>Data not shown – low precision</a:t>
            </a:r>
          </a:p>
        </p:txBody>
      </p:sp>
    </p:spTree>
    <p:extLst>
      <p:ext uri="{BB962C8B-B14F-4D97-AF65-F5344CB8AC3E}">
        <p14:creationId xmlns:p14="http://schemas.microsoft.com/office/powerpoint/2010/main" val="68502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12B3F-12E0-4403-B6A8-7A77791DFA62}"/>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Misuse of Prescription Opioid Subtypes in Past Year: Among LGB Adults Aged 18+ Who Had Any Use of the Prescription Opioid</a:t>
            </a:r>
          </a:p>
        </p:txBody>
      </p:sp>
      <p:pic>
        <p:nvPicPr>
          <p:cNvPr id="8" name="Picture 7">
            <a:extLst>
              <a:ext uri="{FF2B5EF4-FFF2-40B4-BE49-F238E27FC236}">
                <a16:creationId xmlns:a16="http://schemas.microsoft.com/office/drawing/2014/main" id="{2211F39A-208D-4B6D-9D62-3303B0134478}"/>
              </a:ext>
            </a:extLst>
          </p:cNvPr>
          <p:cNvPicPr>
            <a:picLocks noChangeAspect="1"/>
          </p:cNvPicPr>
          <p:nvPr/>
        </p:nvPicPr>
        <p:blipFill>
          <a:blip r:embed="rId3"/>
          <a:stretch>
            <a:fillRect/>
          </a:stretch>
        </p:blipFill>
        <p:spPr>
          <a:xfrm>
            <a:off x="381000" y="910843"/>
            <a:ext cx="11839458" cy="5870957"/>
          </a:xfrm>
          <a:prstGeom prst="rect">
            <a:avLst/>
          </a:prstGeom>
        </p:spPr>
      </p:pic>
    </p:spTree>
    <p:extLst>
      <p:ext uri="{BB962C8B-B14F-4D97-AF65-F5344CB8AC3E}">
        <p14:creationId xmlns:p14="http://schemas.microsoft.com/office/powerpoint/2010/main" val="1505056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0D838-2494-4D2F-BB35-F4825BC8FB5A}"/>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Heroin Use in Past Year: Among LGB Adults Aged 18+ </a:t>
            </a:r>
          </a:p>
        </p:txBody>
      </p:sp>
      <p:pic>
        <p:nvPicPr>
          <p:cNvPr id="8" name="Picture 7">
            <a:extLst>
              <a:ext uri="{FF2B5EF4-FFF2-40B4-BE49-F238E27FC236}">
                <a16:creationId xmlns:a16="http://schemas.microsoft.com/office/drawing/2014/main" id="{D3543BC8-75E8-4F7F-9A7E-323B9AB865F7}"/>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158827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58C22F-ACE9-4F7F-92C9-6848C3910F06}"/>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Heroin Use Disorder in Past Year: Among LGB Adults Aged 18+</a:t>
            </a:r>
          </a:p>
        </p:txBody>
      </p:sp>
      <p:pic>
        <p:nvPicPr>
          <p:cNvPr id="8" name="Picture 7">
            <a:extLst>
              <a:ext uri="{FF2B5EF4-FFF2-40B4-BE49-F238E27FC236}">
                <a16:creationId xmlns:a16="http://schemas.microsoft.com/office/drawing/2014/main" id="{4FF870ED-E089-4232-A5C7-6593C81754AC}"/>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358465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1675" y="-19050"/>
            <a:ext cx="10652125" cy="960147"/>
          </a:xfrm>
        </p:spPr>
        <p:txBody>
          <a:bodyPr/>
          <a:lstStyle/>
          <a:p>
            <a:r>
              <a:rPr lang="en-US" dirty="0"/>
              <a:t>About This Presentation</a:t>
            </a:r>
          </a:p>
        </p:txBody>
      </p:sp>
      <p:sp>
        <p:nvSpPr>
          <p:cNvPr id="4" name="Content Placeholder 3"/>
          <p:cNvSpPr>
            <a:spLocks noGrp="1"/>
          </p:cNvSpPr>
          <p:nvPr>
            <p:ph idx="1"/>
          </p:nvPr>
        </p:nvSpPr>
        <p:spPr>
          <a:solidFill>
            <a:schemeClr val="bg1"/>
          </a:solidFill>
        </p:spPr>
        <p:txBody>
          <a:bodyPr>
            <a:noAutofit/>
          </a:bodyPr>
          <a:lstStyle/>
          <a:p>
            <a:pPr>
              <a:tabLst>
                <a:tab pos="457200" algn="l"/>
              </a:tabLst>
            </a:pPr>
            <a:r>
              <a:rPr lang="en-US" sz="28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28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endParaRPr lang="en-US" sz="2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923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269752-570D-47C8-B9E2-D20ACE36B0DC}"/>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Opioid Use Disorder in Past Year: Among LGB Adults Aged 18+</a:t>
            </a:r>
          </a:p>
        </p:txBody>
      </p:sp>
      <p:pic>
        <p:nvPicPr>
          <p:cNvPr id="8" name="Picture 7">
            <a:extLst>
              <a:ext uri="{FF2B5EF4-FFF2-40B4-BE49-F238E27FC236}">
                <a16:creationId xmlns:a16="http://schemas.microsoft.com/office/drawing/2014/main" id="{2064C4B5-5357-4392-9911-AB76AB026B69}"/>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2479707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normAutofit/>
          </a:bodyPr>
          <a:lstStyle/>
          <a:p>
            <a:r>
              <a:rPr lang="en-US" dirty="0"/>
              <a:t>Summary: Opioid Misuse in 2020</a:t>
            </a:r>
          </a:p>
        </p:txBody>
      </p:sp>
      <p:sp>
        <p:nvSpPr>
          <p:cNvPr id="3" name="Content Placeholder 2"/>
          <p:cNvSpPr>
            <a:spLocks noGrp="1"/>
          </p:cNvSpPr>
          <p:nvPr>
            <p:ph idx="1"/>
          </p:nvPr>
        </p:nvSpPr>
        <p:spPr>
          <a:xfrm>
            <a:off x="701675" y="1508125"/>
            <a:ext cx="10788650" cy="4668838"/>
          </a:xfrm>
          <a:noFill/>
        </p:spPr>
        <p:txBody>
          <a:bodyPr>
            <a:normAutofit/>
          </a:bodyPr>
          <a:lstStyle/>
          <a:p>
            <a:pPr lvl="0"/>
            <a:r>
              <a:rPr lang="en-US" dirty="0"/>
              <a:t>Opioid misuse is primarily driven by prescription pain reliever misuse.</a:t>
            </a:r>
          </a:p>
          <a:p>
            <a:r>
              <a:rPr lang="en-US" b="1" dirty="0"/>
              <a:t>Among LGB adults aged 18 to 25 in 2020:</a:t>
            </a:r>
          </a:p>
          <a:p>
            <a:pPr lvl="1"/>
            <a:r>
              <a:rPr lang="en-US" dirty="0"/>
              <a:t>5.4 percent (or 292,000 people) misused opioids in the past year</a:t>
            </a:r>
          </a:p>
          <a:p>
            <a:pPr lvl="1"/>
            <a:r>
              <a:rPr lang="en-US" dirty="0"/>
              <a:t>1.6 percent (or 87,000 people) had an opioid use disorder</a:t>
            </a:r>
          </a:p>
          <a:p>
            <a:r>
              <a:rPr lang="en-US" b="1" dirty="0"/>
              <a:t>Among LGB adults aged 26 or older in 2020:</a:t>
            </a:r>
          </a:p>
          <a:p>
            <a:pPr lvl="1"/>
            <a:r>
              <a:rPr lang="en-US" dirty="0"/>
              <a:t>7.4 percent (or 790,000 people) misused opioids in the past year</a:t>
            </a:r>
          </a:p>
          <a:p>
            <a:pPr lvl="1"/>
            <a:r>
              <a:rPr lang="en-US" dirty="0"/>
              <a:t>2.8 percent (or 296,000 people) had an opioid use disorder</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830152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4378" y="1887952"/>
            <a:ext cx="7570128" cy="4668838"/>
          </a:xfrm>
        </p:spPr>
        <p:txBody>
          <a:bodyPr>
            <a:normAutofit/>
          </a:bodyPr>
          <a:lstStyle/>
          <a:p>
            <a:pPr marL="0" indent="0" algn="ctr">
              <a:buNone/>
            </a:pPr>
            <a:r>
              <a:rPr lang="en-US" sz="5400" b="1" dirty="0">
                <a:latin typeface="+mj-lt"/>
                <a:cs typeface="Calibri" panose="020F0502020204030204" pitchFamily="34" charset="0"/>
              </a:rPr>
              <a:t>Other Illicit Substances</a:t>
            </a:r>
          </a:p>
        </p:txBody>
      </p:sp>
    </p:spTree>
    <p:extLst>
      <p:ext uri="{BB962C8B-B14F-4D97-AF65-F5344CB8AC3E}">
        <p14:creationId xmlns:p14="http://schemas.microsoft.com/office/powerpoint/2010/main" val="3600323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292F50-29E4-4B6F-8661-FED5F663B9B6}"/>
              </a:ext>
            </a:extLst>
          </p:cNvPr>
          <p:cNvSpPr txBox="1"/>
          <p:nvPr/>
        </p:nvSpPr>
        <p:spPr>
          <a:xfrm>
            <a:off x="685800" y="0"/>
            <a:ext cx="10947400" cy="927100"/>
          </a:xfrm>
          <a:prstGeom prst="rect">
            <a:avLst/>
          </a:prstGeom>
          <a:noFill/>
        </p:spPr>
        <p:txBody>
          <a:bodyPr vert="horz" rtlCol="0" anchor="ctr">
            <a:normAutofit/>
          </a:bodyPr>
          <a:lstStyle/>
          <a:p>
            <a:r>
              <a:rPr lang="en-US" sz="2800" dirty="0">
                <a:solidFill>
                  <a:srgbClr val="FFFFFF"/>
                </a:solidFill>
                <a:latin typeface="Segoe UI Semibold" panose="020B0702040204020203" pitchFamily="34" charset="0"/>
              </a:rPr>
              <a:t>Marijuana Use in Past Month: Among LGB Adults Aged 18+</a:t>
            </a:r>
          </a:p>
        </p:txBody>
      </p:sp>
      <p:pic>
        <p:nvPicPr>
          <p:cNvPr id="8" name="Picture 7">
            <a:extLst>
              <a:ext uri="{FF2B5EF4-FFF2-40B4-BE49-F238E27FC236}">
                <a16:creationId xmlns:a16="http://schemas.microsoft.com/office/drawing/2014/main" id="{681642C5-04AA-4347-8925-DA3C7DFF8E36}"/>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2844560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4D753B-A75D-4DFB-9E83-6678645AFE0E}"/>
              </a:ext>
            </a:extLst>
          </p:cNvPr>
          <p:cNvSpPr txBox="1"/>
          <p:nvPr/>
        </p:nvSpPr>
        <p:spPr>
          <a:xfrm>
            <a:off x="685800" y="0"/>
            <a:ext cx="10947400" cy="927100"/>
          </a:xfrm>
          <a:prstGeom prst="rect">
            <a:avLst/>
          </a:prstGeom>
          <a:noFill/>
        </p:spPr>
        <p:txBody>
          <a:bodyPr vert="horz"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t>Frequency of Marijuana Use: Among LGB Youths Aged 12-17</a:t>
            </a:r>
          </a:p>
        </p:txBody>
      </p:sp>
      <p:sp>
        <p:nvSpPr>
          <p:cNvPr id="5" name="TextBox 4">
            <a:extLst>
              <a:ext uri="{FF2B5EF4-FFF2-40B4-BE49-F238E27FC236}">
                <a16:creationId xmlns:a16="http://schemas.microsoft.com/office/drawing/2014/main" id="{77870478-8C8B-4FD9-A72C-D7AE9EEDD7BC}"/>
              </a:ext>
            </a:extLst>
          </p:cNvPr>
          <p:cNvSpPr txBox="1"/>
          <p:nvPr/>
        </p:nvSpPr>
        <p:spPr>
          <a:xfrm>
            <a:off x="6654800" y="6172200"/>
            <a:ext cx="3657600" cy="609600"/>
          </a:xfrm>
          <a:prstGeom prst="rect">
            <a:avLst/>
          </a:prstGeom>
          <a:noFill/>
        </p:spPr>
        <p:txBody>
          <a:bodyPr vert="horz" rtlCol="0" anchor="t">
            <a:normAutofit/>
          </a:bodyPr>
          <a:lstStyle/>
          <a:p>
            <a:pPr marL="101600" marR="0" lvl="0" indent="-101600" algn="l" defTabSz="914400" rtl="0" eaLnBrk="1" fontAlgn="auto" latinLnBrk="0" hangingPunct="1">
              <a:lnSpc>
                <a:spcPct val="95000"/>
              </a:lnSpc>
              <a:spcBef>
                <a:spcPts val="0"/>
              </a:spcBef>
              <a:spcAft>
                <a:spcPts val="3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Body)"/>
                <a:ea typeface="+mn-ea"/>
                <a:cs typeface="+mn-cs"/>
              </a:rPr>
              <a:t> </a:t>
            </a:r>
          </a:p>
          <a:p>
            <a:pPr marL="101600" marR="0" lvl="0" indent="-101600" algn="l" defTabSz="914400" rtl="0" eaLnBrk="1" fontAlgn="auto" latinLnBrk="0" hangingPunct="1">
              <a:lnSpc>
                <a:spcPct val="95000"/>
              </a:lnSpc>
              <a:spcBef>
                <a:spcPts val="0"/>
              </a:spcBef>
              <a:spcAft>
                <a:spcPts val="3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Body)"/>
                <a:ea typeface="+mn-ea"/>
                <a:cs typeface="+mn-cs"/>
              </a:rPr>
              <a:t>  </a:t>
            </a:r>
          </a:p>
        </p:txBody>
      </p:sp>
      <p:sp>
        <p:nvSpPr>
          <p:cNvPr id="6" name="TextBox 4">
            <a:extLst>
              <a:ext uri="{FF2B5EF4-FFF2-40B4-BE49-F238E27FC236}">
                <a16:creationId xmlns:a16="http://schemas.microsoft.com/office/drawing/2014/main" id="{0A9CF08E-0C87-41C6-BF11-20448AC10D3B}"/>
              </a:ext>
            </a:extLst>
          </p:cNvPr>
          <p:cNvSpPr txBox="1"/>
          <p:nvPr/>
        </p:nvSpPr>
        <p:spPr>
          <a:xfrm>
            <a:off x="609600" y="2971800"/>
            <a:ext cx="10972800" cy="914400"/>
          </a:xfrm>
          <a:prstGeom prst="rect">
            <a:avLst/>
          </a:prstGeom>
          <a:noFill/>
        </p:spPr>
        <p:txBody>
          <a:bodyPr vert="horz"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indent="-101600" algn="ctr">
              <a:lnSpc>
                <a:spcPct val="95000"/>
              </a:lnSpc>
              <a:spcAft>
                <a:spcPts val="300"/>
              </a:spcAft>
            </a:pPr>
            <a:r>
              <a:rPr lang="en-US" sz="5400" dirty="0">
                <a:latin typeface="Segoe UI Semibold" panose="020B0702040204020203" pitchFamily="34" charset="0"/>
              </a:rPr>
              <a:t>Data not collected</a:t>
            </a:r>
          </a:p>
        </p:txBody>
      </p:sp>
    </p:spTree>
    <p:extLst>
      <p:ext uri="{BB962C8B-B14F-4D97-AF65-F5344CB8AC3E}">
        <p14:creationId xmlns:p14="http://schemas.microsoft.com/office/powerpoint/2010/main" val="931711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8CA8FC-AD0C-4165-B960-67279320A425}"/>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Frequency of Marijuana Use: Among LGB Young Adults Aged 18-25</a:t>
            </a:r>
          </a:p>
        </p:txBody>
      </p:sp>
      <p:pic>
        <p:nvPicPr>
          <p:cNvPr id="9" name="Picture 8">
            <a:extLst>
              <a:ext uri="{FF2B5EF4-FFF2-40B4-BE49-F238E27FC236}">
                <a16:creationId xmlns:a16="http://schemas.microsoft.com/office/drawing/2014/main" id="{E10384C2-EF72-4C41-8658-EE44DA43C013}"/>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3136391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0B97B3-05FD-4DE6-A58E-2A6D1007CA57}"/>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Frequency of Marijuana Use: Among LGB Adults Aged 26+</a:t>
            </a:r>
          </a:p>
        </p:txBody>
      </p:sp>
      <p:pic>
        <p:nvPicPr>
          <p:cNvPr id="9" name="Picture 8">
            <a:extLst>
              <a:ext uri="{FF2B5EF4-FFF2-40B4-BE49-F238E27FC236}">
                <a16:creationId xmlns:a16="http://schemas.microsoft.com/office/drawing/2014/main" id="{1E5080FE-ECBD-45E8-A44D-2A10DD5B4E41}"/>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1742360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F0617-286A-4803-A63D-EF567058EC48}"/>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Marijuana Use Disorder in Past Year: Among LGB Adults Aged 18+</a:t>
            </a:r>
          </a:p>
        </p:txBody>
      </p:sp>
      <p:pic>
        <p:nvPicPr>
          <p:cNvPr id="8" name="Picture 7">
            <a:extLst>
              <a:ext uri="{FF2B5EF4-FFF2-40B4-BE49-F238E27FC236}">
                <a16:creationId xmlns:a16="http://schemas.microsoft.com/office/drawing/2014/main" id="{6518C587-AA09-4710-A086-B8B31C7970D0}"/>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1073216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EE9A60-7EF5-4523-8CC1-48FA3A7F04C7}"/>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Substance Use in Past Month: Among Pregnant LGB Women Aged 18-44</a:t>
            </a:r>
          </a:p>
        </p:txBody>
      </p:sp>
      <p:sp>
        <p:nvSpPr>
          <p:cNvPr id="5" name="TextBox 4">
            <a:extLst>
              <a:ext uri="{FF2B5EF4-FFF2-40B4-BE49-F238E27FC236}">
                <a16:creationId xmlns:a16="http://schemas.microsoft.com/office/drawing/2014/main" id="{0A9CF08E-0C87-41C6-BF11-20448AC10D3B}"/>
              </a:ext>
            </a:extLst>
          </p:cNvPr>
          <p:cNvSpPr txBox="1"/>
          <p:nvPr/>
        </p:nvSpPr>
        <p:spPr>
          <a:xfrm>
            <a:off x="609600" y="2971800"/>
            <a:ext cx="10972800" cy="914400"/>
          </a:xfrm>
          <a:prstGeom prst="rect">
            <a:avLst/>
          </a:prstGeom>
          <a:noFill/>
        </p:spPr>
        <p:txBody>
          <a:bodyPr vert="horz"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indent="-101600" algn="ctr">
              <a:lnSpc>
                <a:spcPct val="95000"/>
              </a:lnSpc>
              <a:spcAft>
                <a:spcPts val="300"/>
              </a:spcAft>
            </a:pPr>
            <a:r>
              <a:rPr lang="en-US" sz="5400" dirty="0">
                <a:latin typeface="Segoe UI Semibold" panose="020B0702040204020203" pitchFamily="34" charset="0"/>
              </a:rPr>
              <a:t>Data not shown – low precision</a:t>
            </a:r>
          </a:p>
        </p:txBody>
      </p:sp>
    </p:spTree>
    <p:extLst>
      <p:ext uri="{BB962C8B-B14F-4D97-AF65-F5344CB8AC3E}">
        <p14:creationId xmlns:p14="http://schemas.microsoft.com/office/powerpoint/2010/main" val="134778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1EB06A-4F6D-4C46-B040-8B0A3B0B6D33}"/>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Marijuana Use in Past Month: Among LGB Women Aged 18-44; </a:t>
            </a:r>
          </a:p>
          <a:p>
            <a:r>
              <a:rPr lang="en-US" sz="2800" dirty="0">
                <a:solidFill>
                  <a:srgbClr val="FFFFFF"/>
                </a:solidFill>
                <a:latin typeface="Segoe UI Semibold" panose="020B0702040204020203" pitchFamily="34" charset="0"/>
              </a:rPr>
              <a:t>By Pregnancy Status</a:t>
            </a:r>
          </a:p>
        </p:txBody>
      </p:sp>
      <p:sp>
        <p:nvSpPr>
          <p:cNvPr id="5" name="TextBox 4">
            <a:extLst>
              <a:ext uri="{FF2B5EF4-FFF2-40B4-BE49-F238E27FC236}">
                <a16:creationId xmlns:a16="http://schemas.microsoft.com/office/drawing/2014/main" id="{7AA433E5-8DE3-45B3-AE3B-7C982650D88F}"/>
              </a:ext>
            </a:extLst>
          </p:cNvPr>
          <p:cNvSpPr txBox="1"/>
          <p:nvPr/>
        </p:nvSpPr>
        <p:spPr>
          <a:xfrm>
            <a:off x="6654800" y="6172200"/>
            <a:ext cx="3657600" cy="609600"/>
          </a:xfrm>
          <a:prstGeom prst="rect">
            <a:avLst/>
          </a:prstGeom>
          <a:noFill/>
        </p:spPr>
        <p:txBody>
          <a:bodyPr vert="horz" rtlCol="0" anchor="t">
            <a:normAutofit/>
          </a:bodyPr>
          <a:lstStyle/>
          <a:p>
            <a:pPr marL="101600" indent="-101600">
              <a:lnSpc>
                <a:spcPct val="95000"/>
              </a:lnSpc>
              <a:spcAft>
                <a:spcPts val="300"/>
              </a:spcAft>
            </a:pPr>
            <a:r>
              <a:rPr lang="en-US" sz="1000">
                <a:latin typeface="Segoe UI (Body)"/>
              </a:rPr>
              <a:t> </a:t>
            </a:r>
          </a:p>
          <a:p>
            <a:pPr marL="101600" indent="-101600">
              <a:lnSpc>
                <a:spcPct val="95000"/>
              </a:lnSpc>
              <a:spcAft>
                <a:spcPts val="300"/>
              </a:spcAft>
            </a:pPr>
            <a:r>
              <a:rPr lang="en-US" sz="1000">
                <a:latin typeface="Segoe UI (Body)"/>
              </a:rPr>
              <a:t>  </a:t>
            </a:r>
          </a:p>
        </p:txBody>
      </p:sp>
      <p:sp>
        <p:nvSpPr>
          <p:cNvPr id="8" name="TextBox 4">
            <a:extLst>
              <a:ext uri="{FF2B5EF4-FFF2-40B4-BE49-F238E27FC236}">
                <a16:creationId xmlns:a16="http://schemas.microsoft.com/office/drawing/2014/main" id="{0A9CF08E-0C87-41C6-BF11-20448AC10D3B}"/>
              </a:ext>
            </a:extLst>
          </p:cNvPr>
          <p:cNvSpPr txBox="1"/>
          <p:nvPr/>
        </p:nvSpPr>
        <p:spPr>
          <a:xfrm>
            <a:off x="609600" y="2971800"/>
            <a:ext cx="10972800" cy="914400"/>
          </a:xfrm>
          <a:prstGeom prst="rect">
            <a:avLst/>
          </a:prstGeom>
          <a:noFill/>
        </p:spPr>
        <p:txBody>
          <a:bodyPr vert="horz"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indent="-101600" algn="ctr">
              <a:lnSpc>
                <a:spcPct val="95000"/>
              </a:lnSpc>
              <a:spcAft>
                <a:spcPts val="300"/>
              </a:spcAft>
            </a:pPr>
            <a:r>
              <a:rPr lang="en-US" sz="5400" dirty="0">
                <a:latin typeface="Segoe UI Semibold" panose="020B0702040204020203" pitchFamily="34" charset="0"/>
              </a:rPr>
              <a:t>Data not shown – low precision</a:t>
            </a:r>
          </a:p>
        </p:txBody>
      </p:sp>
    </p:spTree>
    <p:extLst>
      <p:ext uri="{BB962C8B-B14F-4D97-AF65-F5344CB8AC3E}">
        <p14:creationId xmlns:p14="http://schemas.microsoft.com/office/powerpoint/2010/main" val="69308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1675" y="-19050"/>
            <a:ext cx="10652125" cy="960147"/>
          </a:xfrm>
        </p:spPr>
        <p:txBody>
          <a:bodyPr/>
          <a:lstStyle/>
          <a:p>
            <a:r>
              <a:rPr lang="en-US" dirty="0"/>
              <a:t>National Survey on Drug Use and Health (NSDUH)</a:t>
            </a:r>
          </a:p>
        </p:txBody>
      </p:sp>
      <p:sp>
        <p:nvSpPr>
          <p:cNvPr id="4" name="Content Placeholder 3"/>
          <p:cNvSpPr>
            <a:spLocks noGrp="1"/>
          </p:cNvSpPr>
          <p:nvPr>
            <p:ph idx="1"/>
          </p:nvPr>
        </p:nvSpPr>
        <p:spPr>
          <a:solidFill>
            <a:schemeClr val="bg1"/>
          </a:solidFill>
        </p:spPr>
        <p:txBody>
          <a:bodyPr>
            <a:noAutofit/>
          </a:bodyPr>
          <a:lstStyle/>
          <a:p>
            <a:pPr>
              <a:tabLst>
                <a:tab pos="457200" algn="l"/>
              </a:tabLst>
            </a:pPr>
            <a:r>
              <a:rPr lang="en-US" sz="2800" dirty="0">
                <a:cs typeface="Times New Roman" panose="02020603050405020304" pitchFamily="18" charset="0"/>
              </a:rPr>
              <a:t>NSDUH is a comprehensive household interview survey of substance use, substance use disorders, mental health, and the receipt of treatment services for these disorders in the United States.</a:t>
            </a:r>
          </a:p>
          <a:p>
            <a:pPr>
              <a:tabLst>
                <a:tab pos="457200" algn="l"/>
              </a:tabLst>
            </a:pPr>
            <a:r>
              <a:rPr lang="en-US" sz="2800" dirty="0">
                <a:ea typeface="Times New Roman" panose="02020603050405020304" pitchFamily="18" charset="0"/>
                <a:cs typeface="Times New Roman" panose="02020603050405020304" pitchFamily="18" charset="0"/>
              </a:rPr>
              <a:t>NSDUH covers the civilian, noninstitutionalized population, aged 12 or older:</a:t>
            </a:r>
          </a:p>
          <a:p>
            <a:pPr lvl="1">
              <a:spcBef>
                <a:spcPts val="1000"/>
              </a:spcBef>
              <a:tabLst>
                <a:tab pos="914400" algn="l"/>
              </a:tabLst>
            </a:pPr>
            <a:r>
              <a:rPr lang="en-US" sz="2800" dirty="0">
                <a:ea typeface="Times New Roman" panose="02020603050405020304" pitchFamily="18" charset="0"/>
                <a:cs typeface="Times New Roman" panose="02020603050405020304" pitchFamily="18" charset="0"/>
              </a:rPr>
              <a:t>Includes: Households, college dorms, homeless in shelters, civilians on military bases </a:t>
            </a:r>
          </a:p>
          <a:p>
            <a:r>
              <a:rPr lang="en-US" sz="2800" dirty="0">
                <a:ea typeface="Times New Roman" panose="02020603050405020304" pitchFamily="18" charset="0"/>
                <a:cs typeface="Times New Roman" panose="02020603050405020304" pitchFamily="18" charset="0"/>
              </a:rPr>
              <a:t>Sample includes all 50 states and DC</a:t>
            </a:r>
          </a:p>
          <a:p>
            <a:endParaRPr lang="en-US" sz="2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68342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13B389-8B4A-4A74-9A3C-56A8AA2A1067}"/>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Daily or Almost Daily Marijuana Use in Past Year: Among LGB Women Aged 18-44; By Pregnancy Status</a:t>
            </a:r>
          </a:p>
        </p:txBody>
      </p:sp>
      <p:sp>
        <p:nvSpPr>
          <p:cNvPr id="5" name="TextBox 4">
            <a:extLst>
              <a:ext uri="{FF2B5EF4-FFF2-40B4-BE49-F238E27FC236}">
                <a16:creationId xmlns:a16="http://schemas.microsoft.com/office/drawing/2014/main" id="{80BE6BF4-1F10-4A74-A412-5D3865D72EE0}"/>
              </a:ext>
            </a:extLst>
          </p:cNvPr>
          <p:cNvSpPr txBox="1"/>
          <p:nvPr/>
        </p:nvSpPr>
        <p:spPr>
          <a:xfrm>
            <a:off x="6654800" y="6172200"/>
            <a:ext cx="3657600" cy="609600"/>
          </a:xfrm>
          <a:prstGeom prst="rect">
            <a:avLst/>
          </a:prstGeom>
          <a:noFill/>
        </p:spPr>
        <p:txBody>
          <a:bodyPr vert="horz" rtlCol="0" anchor="t">
            <a:normAutofit/>
          </a:bodyPr>
          <a:lstStyle/>
          <a:p>
            <a:pPr marL="101600" indent="-101600">
              <a:lnSpc>
                <a:spcPct val="95000"/>
              </a:lnSpc>
              <a:spcAft>
                <a:spcPts val="300"/>
              </a:spcAft>
            </a:pPr>
            <a:r>
              <a:rPr lang="en-US" sz="1000">
                <a:latin typeface="Segoe UI (Body)"/>
              </a:rPr>
              <a:t> </a:t>
            </a:r>
          </a:p>
          <a:p>
            <a:pPr marL="101600" indent="-101600">
              <a:lnSpc>
                <a:spcPct val="95000"/>
              </a:lnSpc>
              <a:spcAft>
                <a:spcPts val="300"/>
              </a:spcAft>
            </a:pPr>
            <a:r>
              <a:rPr lang="en-US" sz="1000">
                <a:latin typeface="Segoe UI (Body)"/>
              </a:rPr>
              <a:t>  </a:t>
            </a:r>
          </a:p>
        </p:txBody>
      </p:sp>
      <p:sp>
        <p:nvSpPr>
          <p:cNvPr id="8" name="TextBox 4">
            <a:extLst>
              <a:ext uri="{FF2B5EF4-FFF2-40B4-BE49-F238E27FC236}">
                <a16:creationId xmlns:a16="http://schemas.microsoft.com/office/drawing/2014/main" id="{0A9CF08E-0C87-41C6-BF11-20448AC10D3B}"/>
              </a:ext>
            </a:extLst>
          </p:cNvPr>
          <p:cNvSpPr txBox="1"/>
          <p:nvPr/>
        </p:nvSpPr>
        <p:spPr>
          <a:xfrm>
            <a:off x="609600" y="2971800"/>
            <a:ext cx="10972800" cy="914400"/>
          </a:xfrm>
          <a:prstGeom prst="rect">
            <a:avLst/>
          </a:prstGeom>
          <a:noFill/>
        </p:spPr>
        <p:txBody>
          <a:bodyPr vert="horz"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indent="-101600" algn="ctr">
              <a:lnSpc>
                <a:spcPct val="95000"/>
              </a:lnSpc>
              <a:spcAft>
                <a:spcPts val="300"/>
              </a:spcAft>
            </a:pPr>
            <a:r>
              <a:rPr lang="en-US" sz="5400" dirty="0">
                <a:latin typeface="Segoe UI Semibold" panose="020B0702040204020203" pitchFamily="34" charset="0"/>
              </a:rPr>
              <a:t>Data not shown – low precision</a:t>
            </a:r>
          </a:p>
        </p:txBody>
      </p:sp>
    </p:spTree>
    <p:extLst>
      <p:ext uri="{BB962C8B-B14F-4D97-AF65-F5344CB8AC3E}">
        <p14:creationId xmlns:p14="http://schemas.microsoft.com/office/powerpoint/2010/main" val="2709460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lstStyle/>
          <a:p>
            <a:r>
              <a:rPr lang="en-US" dirty="0"/>
              <a:t>Summary: Marijuana Use in 2020</a:t>
            </a:r>
          </a:p>
        </p:txBody>
      </p:sp>
      <p:sp>
        <p:nvSpPr>
          <p:cNvPr id="3" name="Content Placeholder 2"/>
          <p:cNvSpPr>
            <a:spLocks noGrp="1"/>
          </p:cNvSpPr>
          <p:nvPr>
            <p:ph idx="1"/>
          </p:nvPr>
        </p:nvSpPr>
        <p:spPr>
          <a:xfrm>
            <a:off x="701675" y="1508125"/>
            <a:ext cx="10788650" cy="4668838"/>
          </a:xfrm>
        </p:spPr>
        <p:txBody>
          <a:bodyPr>
            <a:normAutofit/>
          </a:bodyPr>
          <a:lstStyle/>
          <a:p>
            <a:r>
              <a:rPr lang="en-US" b="1" dirty="0"/>
              <a:t>Among LGB adults aged 18 to 25 in 2020:</a:t>
            </a:r>
          </a:p>
          <a:p>
            <a:pPr lvl="1"/>
            <a:r>
              <a:rPr lang="en-US" dirty="0"/>
              <a:t>37.0 percent (or 2.0 million people) used marijuana in the past month</a:t>
            </a:r>
          </a:p>
          <a:p>
            <a:pPr lvl="1"/>
            <a:r>
              <a:rPr lang="en-US" dirty="0"/>
              <a:t>22.9 percent (or 1.2 million people) had a marijuana use disorder in the past year</a:t>
            </a:r>
          </a:p>
          <a:p>
            <a:r>
              <a:rPr lang="en-US" b="1" dirty="0"/>
              <a:t>Among LGB adults aged 26 or older in 2020:</a:t>
            </a:r>
          </a:p>
          <a:p>
            <a:pPr lvl="1"/>
            <a:r>
              <a:rPr lang="en-US" dirty="0"/>
              <a:t>26.1 percent (or 2.8 million people) used marijuana in the past month</a:t>
            </a:r>
          </a:p>
          <a:p>
            <a:pPr lvl="1"/>
            <a:r>
              <a:rPr lang="en-US" dirty="0"/>
              <a:t>13.6 percent (or 1.4 million people) had a marijuana use disorder</a:t>
            </a:r>
          </a:p>
          <a:p>
            <a:endParaRPr lang="en-US" dirty="0"/>
          </a:p>
        </p:txBody>
      </p:sp>
    </p:spTree>
    <p:extLst>
      <p:ext uri="{BB962C8B-B14F-4D97-AF65-F5344CB8AC3E}">
        <p14:creationId xmlns:p14="http://schemas.microsoft.com/office/powerpoint/2010/main" val="3359261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31BB8B-9867-4FFD-85F2-01D72BC30112}"/>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Cocaine Use in Past Year: Among LGB Adults Aged 18+</a:t>
            </a:r>
          </a:p>
        </p:txBody>
      </p:sp>
      <p:pic>
        <p:nvPicPr>
          <p:cNvPr id="8" name="Picture 7">
            <a:extLst>
              <a:ext uri="{FF2B5EF4-FFF2-40B4-BE49-F238E27FC236}">
                <a16:creationId xmlns:a16="http://schemas.microsoft.com/office/drawing/2014/main" id="{A10B8D81-C210-4BD5-AB59-49A66B14940C}"/>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1356184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F01E1A-F292-4742-8EF7-D8DE654DE00D}"/>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Methamphetamine Use in Past Year: Among LGB Adults Aged 18+</a:t>
            </a:r>
          </a:p>
        </p:txBody>
      </p:sp>
      <p:pic>
        <p:nvPicPr>
          <p:cNvPr id="8" name="Picture 7">
            <a:extLst>
              <a:ext uri="{FF2B5EF4-FFF2-40B4-BE49-F238E27FC236}">
                <a16:creationId xmlns:a16="http://schemas.microsoft.com/office/drawing/2014/main" id="{42B82568-6B3C-4BC2-A009-E42C80597899}"/>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3845747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E4496D-0E2B-4907-9435-AB35A1EFB160}"/>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Misuse of Prescription Stimulants in Past Year: Among LGB Adults Aged 18+</a:t>
            </a:r>
          </a:p>
        </p:txBody>
      </p:sp>
      <p:pic>
        <p:nvPicPr>
          <p:cNvPr id="8" name="Picture 7">
            <a:extLst>
              <a:ext uri="{FF2B5EF4-FFF2-40B4-BE49-F238E27FC236}">
                <a16:creationId xmlns:a16="http://schemas.microsoft.com/office/drawing/2014/main" id="{F001C5C7-81CA-4666-9FAB-DE435EA5C938}"/>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2600528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9CF4D3-67E8-4EB3-B545-BB62D94E9985}"/>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LSD Use in Past Year: Among LGB Adults Aged 18+</a:t>
            </a:r>
          </a:p>
        </p:txBody>
      </p:sp>
      <p:pic>
        <p:nvPicPr>
          <p:cNvPr id="8" name="Picture 7">
            <a:extLst>
              <a:ext uri="{FF2B5EF4-FFF2-40B4-BE49-F238E27FC236}">
                <a16:creationId xmlns:a16="http://schemas.microsoft.com/office/drawing/2014/main" id="{E471F028-46A2-4F09-946C-30D8609619DC}"/>
              </a:ext>
            </a:extLst>
          </p:cNvPr>
          <p:cNvPicPr>
            <a:picLocks noChangeAspect="1"/>
          </p:cNvPicPr>
          <p:nvPr/>
        </p:nvPicPr>
        <p:blipFill>
          <a:blip r:embed="rId3"/>
          <a:stretch>
            <a:fillRect/>
          </a:stretch>
        </p:blipFill>
        <p:spPr>
          <a:xfrm>
            <a:off x="381000" y="898650"/>
            <a:ext cx="11851651" cy="5883150"/>
          </a:xfrm>
          <a:prstGeom prst="rect">
            <a:avLst/>
          </a:prstGeom>
        </p:spPr>
      </p:pic>
    </p:spTree>
    <p:extLst>
      <p:ext uri="{BB962C8B-B14F-4D97-AF65-F5344CB8AC3E}">
        <p14:creationId xmlns:p14="http://schemas.microsoft.com/office/powerpoint/2010/main" val="778356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normAutofit/>
          </a:bodyPr>
          <a:lstStyle/>
          <a:p>
            <a:r>
              <a:rPr lang="en-US" dirty="0"/>
              <a:t>Summary: Other Substance Use in 2020</a:t>
            </a:r>
          </a:p>
        </p:txBody>
      </p:sp>
      <p:sp>
        <p:nvSpPr>
          <p:cNvPr id="3" name="Content Placeholder 2"/>
          <p:cNvSpPr>
            <a:spLocks noGrp="1"/>
          </p:cNvSpPr>
          <p:nvPr>
            <p:ph idx="1"/>
          </p:nvPr>
        </p:nvSpPr>
        <p:spPr>
          <a:xfrm>
            <a:off x="701675" y="1508125"/>
            <a:ext cx="10788650" cy="4668838"/>
          </a:xfrm>
          <a:noFill/>
        </p:spPr>
        <p:txBody>
          <a:bodyPr>
            <a:normAutofit lnSpcReduction="10000"/>
          </a:bodyPr>
          <a:lstStyle/>
          <a:p>
            <a:pPr>
              <a:lnSpc>
                <a:spcPct val="95000"/>
              </a:lnSpc>
            </a:pPr>
            <a:r>
              <a:rPr lang="en-US" b="1" dirty="0"/>
              <a:t>Among LGB adults aged 18 to 25 in 2020:</a:t>
            </a:r>
          </a:p>
          <a:p>
            <a:pPr lvl="1">
              <a:lnSpc>
                <a:spcPct val="95000"/>
              </a:lnSpc>
            </a:pPr>
            <a:r>
              <a:rPr lang="en-US" dirty="0"/>
              <a:t>3.3 percent (or 180,000 people) used cocaine in the past year</a:t>
            </a:r>
          </a:p>
          <a:p>
            <a:pPr lvl="1">
              <a:lnSpc>
                <a:spcPct val="95000"/>
              </a:lnSpc>
            </a:pPr>
            <a:r>
              <a:rPr lang="en-US" dirty="0"/>
              <a:t>1.2 percent (or 63,000 people) used methamphetamine in the past year</a:t>
            </a:r>
          </a:p>
          <a:p>
            <a:pPr lvl="1">
              <a:lnSpc>
                <a:spcPct val="95000"/>
              </a:lnSpc>
            </a:pPr>
            <a:r>
              <a:rPr lang="en-US" dirty="0"/>
              <a:t>7.0 percent (or 378,000 people) misused prescription stimulants in the past year</a:t>
            </a:r>
          </a:p>
          <a:p>
            <a:pPr lvl="1">
              <a:lnSpc>
                <a:spcPct val="95000"/>
              </a:lnSpc>
            </a:pPr>
            <a:r>
              <a:rPr lang="en-US" dirty="0"/>
              <a:t>9.0 percent (or 488,000 people) used LSD in the past year</a:t>
            </a:r>
          </a:p>
          <a:p>
            <a:pPr>
              <a:lnSpc>
                <a:spcPct val="95000"/>
              </a:lnSpc>
            </a:pPr>
            <a:r>
              <a:rPr lang="en-US" b="1" dirty="0"/>
              <a:t>Among LGB adults aged 26 or older in 2020:</a:t>
            </a:r>
          </a:p>
          <a:p>
            <a:pPr lvl="1">
              <a:lnSpc>
                <a:spcPct val="95000"/>
              </a:lnSpc>
            </a:pPr>
            <a:r>
              <a:rPr lang="en-US" dirty="0"/>
              <a:t>2.9 percent (or 303,000 people) used cocaine in the past year</a:t>
            </a:r>
          </a:p>
          <a:p>
            <a:pPr lvl="1">
              <a:lnSpc>
                <a:spcPct val="95000"/>
              </a:lnSpc>
            </a:pPr>
            <a:r>
              <a:rPr lang="en-US" dirty="0"/>
              <a:t>3.1 percent (or 328,000 people) used methamphetamine in the past year</a:t>
            </a:r>
          </a:p>
          <a:p>
            <a:pPr lvl="1">
              <a:lnSpc>
                <a:spcPct val="95000"/>
              </a:lnSpc>
            </a:pPr>
            <a:r>
              <a:rPr lang="en-US" dirty="0"/>
              <a:t>4.8 percent (or 511,000 people) misused prescription stimulants in the past year</a:t>
            </a:r>
          </a:p>
          <a:p>
            <a:pPr lvl="1">
              <a:lnSpc>
                <a:spcPct val="95000"/>
              </a:lnSpc>
            </a:pPr>
            <a:r>
              <a:rPr lang="en-US" dirty="0"/>
              <a:t>2.4 percent (or 253,000 people) used LSD in the past year</a:t>
            </a:r>
          </a:p>
        </p:txBody>
      </p:sp>
    </p:spTree>
    <p:extLst>
      <p:ext uri="{BB962C8B-B14F-4D97-AF65-F5344CB8AC3E}">
        <p14:creationId xmlns:p14="http://schemas.microsoft.com/office/powerpoint/2010/main" val="3741619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6257" y="2133600"/>
            <a:ext cx="6174190" cy="1754326"/>
          </a:xfrm>
          <a:prstGeom prst="rect">
            <a:avLst/>
          </a:prstGeom>
          <a:noFill/>
        </p:spPr>
        <p:txBody>
          <a:bodyPr wrap="none" rtlCol="0">
            <a:spAutoFit/>
          </a:bodyPr>
          <a:lstStyle/>
          <a:p>
            <a:pPr algn="ctr"/>
            <a:r>
              <a:rPr lang="en-US" sz="5400" dirty="0">
                <a:latin typeface="+mj-lt"/>
              </a:rPr>
              <a:t>Polysubstance Use </a:t>
            </a:r>
          </a:p>
          <a:p>
            <a:pPr algn="ctr"/>
            <a:r>
              <a:rPr lang="en-US" sz="5400" dirty="0">
                <a:latin typeface="+mj-lt"/>
              </a:rPr>
              <a:t>and Mental Illness</a:t>
            </a:r>
          </a:p>
        </p:txBody>
      </p:sp>
    </p:spTree>
    <p:extLst>
      <p:ext uri="{BB962C8B-B14F-4D97-AF65-F5344CB8AC3E}">
        <p14:creationId xmlns:p14="http://schemas.microsoft.com/office/powerpoint/2010/main" val="2135405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4DACDA-658E-4673-88ED-D5BF0BDC757F}"/>
              </a:ext>
            </a:extLst>
          </p:cNvPr>
          <p:cNvSpPr txBox="1"/>
          <p:nvPr/>
        </p:nvSpPr>
        <p:spPr>
          <a:xfrm>
            <a:off x="685800" y="0"/>
            <a:ext cx="10947400" cy="927100"/>
          </a:xfrm>
          <a:prstGeom prst="rect">
            <a:avLst/>
          </a:prstGeom>
          <a:noFill/>
        </p:spPr>
        <p:txBody>
          <a:bodyPr vert="horz" rtlCol="0" anchor="ctr">
            <a:normAutofit fontScale="77500" lnSpcReduction="20000"/>
          </a:bodyPr>
          <a:lstStyle/>
          <a:p>
            <a:r>
              <a:rPr lang="en-US" sz="2800" dirty="0">
                <a:solidFill>
                  <a:srgbClr val="FFFFFF"/>
                </a:solidFill>
                <a:latin typeface="Segoe UI Semibold" panose="020B0702040204020203" pitchFamily="34" charset="0"/>
              </a:rPr>
              <a:t>Substance Use in Past Year: Among LGB Adults Aged 18+; Major Depressive Episode (MDE) and Serious Mental Illness (SMI) in Past Year: Among LGB Adults Aged 18+; By Level of Alcohol Use in Past Month</a:t>
            </a:r>
          </a:p>
        </p:txBody>
      </p:sp>
      <p:pic>
        <p:nvPicPr>
          <p:cNvPr id="4" name="Picture 3">
            <a:extLst>
              <a:ext uri="{FF2B5EF4-FFF2-40B4-BE49-F238E27FC236}">
                <a16:creationId xmlns:a16="http://schemas.microsoft.com/office/drawing/2014/main" id="{9ACA8B06-E9B6-416F-902F-EEE1F98E4FD0}"/>
              </a:ext>
            </a:extLst>
          </p:cNvPr>
          <p:cNvPicPr>
            <a:picLocks noChangeAspect="1"/>
          </p:cNvPicPr>
          <p:nvPr/>
        </p:nvPicPr>
        <p:blipFill>
          <a:blip r:embed="rId3"/>
          <a:stretch>
            <a:fillRect/>
          </a:stretch>
        </p:blipFill>
        <p:spPr>
          <a:xfrm>
            <a:off x="533400" y="910843"/>
            <a:ext cx="11699238" cy="5870957"/>
          </a:xfrm>
          <a:prstGeom prst="rect">
            <a:avLst/>
          </a:prstGeom>
        </p:spPr>
      </p:pic>
    </p:spTree>
    <p:extLst>
      <p:ext uri="{BB962C8B-B14F-4D97-AF65-F5344CB8AC3E}">
        <p14:creationId xmlns:p14="http://schemas.microsoft.com/office/powerpoint/2010/main" val="1052438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3C641C-F1AC-45DE-BFE8-F7785B238E64}"/>
              </a:ext>
            </a:extLst>
          </p:cNvPr>
          <p:cNvSpPr txBox="1"/>
          <p:nvPr/>
        </p:nvSpPr>
        <p:spPr>
          <a:xfrm>
            <a:off x="685800" y="0"/>
            <a:ext cx="10947400" cy="927100"/>
          </a:xfrm>
          <a:prstGeom prst="rect">
            <a:avLst/>
          </a:prstGeom>
          <a:noFill/>
        </p:spPr>
        <p:txBody>
          <a:bodyPr vert="horz" rtlCol="0" anchor="ctr">
            <a:normAutofit fontScale="77500" lnSpcReduction="20000"/>
          </a:bodyPr>
          <a:lstStyle/>
          <a:p>
            <a:r>
              <a:rPr lang="en-US" sz="2800" dirty="0">
                <a:solidFill>
                  <a:srgbClr val="FFFFFF"/>
                </a:solidFill>
                <a:latin typeface="Segoe UI Semibold" panose="020B0702040204020203" pitchFamily="34" charset="0"/>
              </a:rPr>
              <a:t>Substance Use in Past Year/Month: Among LGB Adults Aged 18+; Major Depressive Episode (MDE) and Serious Mental Illness (SMI) in Past Year: Among LGB Adults Aged 18+; By Level of Marijuana Use in Past Year</a:t>
            </a:r>
          </a:p>
        </p:txBody>
      </p:sp>
      <p:pic>
        <p:nvPicPr>
          <p:cNvPr id="3" name="Picture 2">
            <a:extLst>
              <a:ext uri="{FF2B5EF4-FFF2-40B4-BE49-F238E27FC236}">
                <a16:creationId xmlns:a16="http://schemas.microsoft.com/office/drawing/2014/main" id="{CDD5A976-149F-4F25-8ADD-A06FEC4C9EBA}"/>
              </a:ext>
            </a:extLst>
          </p:cNvPr>
          <p:cNvPicPr>
            <a:picLocks noChangeAspect="1"/>
          </p:cNvPicPr>
          <p:nvPr/>
        </p:nvPicPr>
        <p:blipFill>
          <a:blip r:embed="rId3"/>
          <a:stretch>
            <a:fillRect/>
          </a:stretch>
        </p:blipFill>
        <p:spPr>
          <a:xfrm>
            <a:off x="533400" y="910843"/>
            <a:ext cx="11699238" cy="5870957"/>
          </a:xfrm>
          <a:prstGeom prst="rect">
            <a:avLst/>
          </a:prstGeom>
        </p:spPr>
      </p:pic>
    </p:spTree>
    <p:extLst>
      <p:ext uri="{BB962C8B-B14F-4D97-AF65-F5344CB8AC3E}">
        <p14:creationId xmlns:p14="http://schemas.microsoft.com/office/powerpoint/2010/main" val="142662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normAutofit/>
          </a:bodyPr>
          <a:lstStyle/>
          <a:p>
            <a:r>
              <a:rPr lang="en-US" dirty="0"/>
              <a:t>Who is Not Covered by NSDUH?</a:t>
            </a:r>
          </a:p>
        </p:txBody>
      </p:sp>
      <p:sp>
        <p:nvSpPr>
          <p:cNvPr id="3" name="Content Placeholder 2"/>
          <p:cNvSpPr>
            <a:spLocks noGrp="1"/>
          </p:cNvSpPr>
          <p:nvPr>
            <p:ph idx="1"/>
          </p:nvPr>
        </p:nvSpPr>
        <p:spPr>
          <a:xfrm>
            <a:off x="701675" y="1508125"/>
            <a:ext cx="10788650" cy="4668838"/>
          </a:xfrm>
        </p:spPr>
        <p:txBody>
          <a:bodyPr/>
          <a:lstStyle/>
          <a:p>
            <a:r>
              <a:rPr lang="en-US" sz="2800" dirty="0"/>
              <a:t>Children under age 12</a:t>
            </a:r>
          </a:p>
          <a:p>
            <a:r>
              <a:rPr lang="en-US" sz="2800" dirty="0"/>
              <a:t>Populations with potential serious mental health/substance use issues:</a:t>
            </a:r>
          </a:p>
          <a:p>
            <a:pPr lvl="1"/>
            <a:r>
              <a:rPr lang="en-US" sz="2800" dirty="0"/>
              <a:t>Institutionalized populations:</a:t>
            </a:r>
          </a:p>
          <a:p>
            <a:pPr lvl="2"/>
            <a:r>
              <a:rPr lang="en-US" sz="2800" dirty="0"/>
              <a:t>Incarcerated</a:t>
            </a:r>
          </a:p>
          <a:p>
            <a:pPr lvl="2"/>
            <a:r>
              <a:rPr lang="en-US" sz="2800" dirty="0"/>
              <a:t>Hospitalized</a:t>
            </a:r>
          </a:p>
          <a:p>
            <a:pPr lvl="2"/>
            <a:r>
              <a:rPr lang="en-US" sz="2800" dirty="0"/>
              <a:t>Nursing homes</a:t>
            </a:r>
          </a:p>
          <a:p>
            <a:pPr lvl="1"/>
            <a:r>
              <a:rPr lang="en-US" sz="2800" dirty="0"/>
              <a:t>Homeless populations not in homeless shelters</a:t>
            </a:r>
          </a:p>
          <a:p>
            <a:endParaRPr lang="en-US" dirty="0"/>
          </a:p>
        </p:txBody>
      </p:sp>
    </p:spTree>
    <p:extLst>
      <p:ext uri="{BB962C8B-B14F-4D97-AF65-F5344CB8AC3E}">
        <p14:creationId xmlns:p14="http://schemas.microsoft.com/office/powerpoint/2010/main" val="1997442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7BD3A-4B0A-45A1-80EF-682AF59504C5}"/>
              </a:ext>
            </a:extLst>
          </p:cNvPr>
          <p:cNvSpPr txBox="1"/>
          <p:nvPr/>
        </p:nvSpPr>
        <p:spPr>
          <a:xfrm>
            <a:off x="685800" y="0"/>
            <a:ext cx="10947400" cy="927100"/>
          </a:xfrm>
          <a:prstGeom prst="rect">
            <a:avLst/>
          </a:prstGeom>
          <a:noFill/>
        </p:spPr>
        <p:txBody>
          <a:bodyPr vert="horz" rtlCol="0" anchor="ctr">
            <a:normAutofit fontScale="77500" lnSpcReduction="20000"/>
          </a:bodyPr>
          <a:lstStyle/>
          <a:p>
            <a:r>
              <a:rPr lang="en-US" sz="2800" dirty="0">
                <a:solidFill>
                  <a:srgbClr val="FFFFFF"/>
                </a:solidFill>
                <a:latin typeface="Segoe UI Semibold" panose="020B0702040204020203" pitchFamily="34" charset="0"/>
              </a:rPr>
              <a:t>Substance Use in Past Year/Month: Among LGB Adults Aged 18+; Major Depressive Episode (MDE) and Serious Mental Illness (SMI) in Past Year: Among LGB Adults Aged 18+; By Level of Opioid Misuse in Past Year</a:t>
            </a:r>
          </a:p>
        </p:txBody>
      </p:sp>
      <p:pic>
        <p:nvPicPr>
          <p:cNvPr id="8" name="Picture 7">
            <a:extLst>
              <a:ext uri="{FF2B5EF4-FFF2-40B4-BE49-F238E27FC236}">
                <a16:creationId xmlns:a16="http://schemas.microsoft.com/office/drawing/2014/main" id="{E913E626-4444-4D13-94A7-13EBBD50E888}"/>
              </a:ext>
            </a:extLst>
          </p:cNvPr>
          <p:cNvPicPr>
            <a:picLocks noChangeAspect="1"/>
          </p:cNvPicPr>
          <p:nvPr/>
        </p:nvPicPr>
        <p:blipFill>
          <a:blip r:embed="rId3"/>
          <a:stretch>
            <a:fillRect/>
          </a:stretch>
        </p:blipFill>
        <p:spPr>
          <a:xfrm>
            <a:off x="533400" y="910843"/>
            <a:ext cx="11699238" cy="5870957"/>
          </a:xfrm>
          <a:prstGeom prst="rect">
            <a:avLst/>
          </a:prstGeom>
        </p:spPr>
      </p:pic>
    </p:spTree>
    <p:extLst>
      <p:ext uri="{BB962C8B-B14F-4D97-AF65-F5344CB8AC3E}">
        <p14:creationId xmlns:p14="http://schemas.microsoft.com/office/powerpoint/2010/main" val="273634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D3D0CA-24F0-4584-9329-E1B403F49756}"/>
              </a:ext>
            </a:extLst>
          </p:cNvPr>
          <p:cNvSpPr txBox="1"/>
          <p:nvPr/>
        </p:nvSpPr>
        <p:spPr>
          <a:xfrm>
            <a:off x="685800" y="0"/>
            <a:ext cx="10947400" cy="927100"/>
          </a:xfrm>
          <a:prstGeom prst="rect">
            <a:avLst/>
          </a:prstGeom>
          <a:noFill/>
        </p:spPr>
        <p:txBody>
          <a:bodyPr vert="horz" rtlCol="0" anchor="ctr">
            <a:normAutofit fontScale="77500" lnSpcReduction="20000"/>
          </a:bodyPr>
          <a:lstStyle/>
          <a:p>
            <a:r>
              <a:rPr lang="en-US" sz="2800" dirty="0">
                <a:solidFill>
                  <a:srgbClr val="FFFFFF"/>
                </a:solidFill>
                <a:latin typeface="Segoe UI Semibold" panose="020B0702040204020203" pitchFamily="34" charset="0"/>
              </a:rPr>
              <a:t>Substance Use in Past Year/Month: Among People LGB Adults 18+; Major Depressive Episode (MDE) and Serious Mental Illness (SMI) in Past Year: Among LGB Adults Aged 18+; By Level of Methamphetamine Use in Past Year</a:t>
            </a:r>
          </a:p>
        </p:txBody>
      </p:sp>
      <p:sp>
        <p:nvSpPr>
          <p:cNvPr id="8" name="TextBox 4">
            <a:extLst>
              <a:ext uri="{FF2B5EF4-FFF2-40B4-BE49-F238E27FC236}">
                <a16:creationId xmlns:a16="http://schemas.microsoft.com/office/drawing/2014/main" id="{0A9CF08E-0C87-41C6-BF11-20448AC10D3B}"/>
              </a:ext>
            </a:extLst>
          </p:cNvPr>
          <p:cNvSpPr txBox="1"/>
          <p:nvPr/>
        </p:nvSpPr>
        <p:spPr>
          <a:xfrm>
            <a:off x="609600" y="2971800"/>
            <a:ext cx="10972800" cy="914400"/>
          </a:xfrm>
          <a:prstGeom prst="rect">
            <a:avLst/>
          </a:prstGeom>
          <a:noFill/>
        </p:spPr>
        <p:txBody>
          <a:bodyPr vert="horz"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indent="-101600" algn="ctr">
              <a:lnSpc>
                <a:spcPct val="95000"/>
              </a:lnSpc>
              <a:spcAft>
                <a:spcPts val="300"/>
              </a:spcAft>
            </a:pPr>
            <a:r>
              <a:rPr lang="en-US" sz="5400" dirty="0">
                <a:latin typeface="Segoe UI Semibold" panose="020B0702040204020203" pitchFamily="34" charset="0"/>
              </a:rPr>
              <a:t>Data not shown – low precision</a:t>
            </a:r>
          </a:p>
        </p:txBody>
      </p:sp>
    </p:spTree>
    <p:extLst>
      <p:ext uri="{BB962C8B-B14F-4D97-AF65-F5344CB8AC3E}">
        <p14:creationId xmlns:p14="http://schemas.microsoft.com/office/powerpoint/2010/main" val="4008868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lstStyle/>
          <a:p>
            <a:r>
              <a:rPr lang="en-US" dirty="0"/>
              <a:t>Summary</a:t>
            </a:r>
          </a:p>
        </p:txBody>
      </p:sp>
      <p:sp>
        <p:nvSpPr>
          <p:cNvPr id="3" name="Content Placeholder 2"/>
          <p:cNvSpPr>
            <a:spLocks noGrp="1"/>
          </p:cNvSpPr>
          <p:nvPr>
            <p:ph idx="1"/>
          </p:nvPr>
        </p:nvSpPr>
        <p:spPr>
          <a:xfrm>
            <a:off x="701675" y="1508125"/>
            <a:ext cx="10788650" cy="4668838"/>
          </a:xfrm>
        </p:spPr>
        <p:txBody>
          <a:bodyPr/>
          <a:lstStyle/>
          <a:p>
            <a:r>
              <a:rPr lang="en-US" dirty="0"/>
              <a:t>Polysubstance use is common—if a person is having problems with one substance, they may be having problems with other substances</a:t>
            </a:r>
          </a:p>
          <a:p>
            <a:r>
              <a:rPr lang="en-US" dirty="0"/>
              <a:t>Treatment providers must screen for and treat all substance use disorders and problem substance use</a:t>
            </a:r>
          </a:p>
          <a:p>
            <a:r>
              <a:rPr lang="en-US" dirty="0"/>
              <a:t>Association of substance misuse and mental illness is clear—we must all do a better job of helping Americans understand these relationships and risks</a:t>
            </a:r>
          </a:p>
        </p:txBody>
      </p:sp>
    </p:spTree>
    <p:extLst>
      <p:ext uri="{BB962C8B-B14F-4D97-AF65-F5344CB8AC3E}">
        <p14:creationId xmlns:p14="http://schemas.microsoft.com/office/powerpoint/2010/main" val="845496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085" y="2308225"/>
            <a:ext cx="10788651" cy="4668838"/>
          </a:xfrm>
        </p:spPr>
        <p:txBody>
          <a:bodyPr>
            <a:normAutofit/>
          </a:bodyPr>
          <a:lstStyle/>
          <a:p>
            <a:pPr marL="0" indent="0" algn="ctr">
              <a:buNone/>
            </a:pPr>
            <a:r>
              <a:rPr lang="en-US" sz="5400" b="1" dirty="0">
                <a:latin typeface="+mj-lt"/>
                <a:cs typeface="Calibri" panose="020F0502020204030204" pitchFamily="34" charset="0"/>
              </a:rPr>
              <a:t>Mental Health</a:t>
            </a:r>
          </a:p>
        </p:txBody>
      </p:sp>
    </p:spTree>
    <p:extLst>
      <p:ext uri="{BB962C8B-B14F-4D97-AF65-F5344CB8AC3E}">
        <p14:creationId xmlns:p14="http://schemas.microsoft.com/office/powerpoint/2010/main" val="2058338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a16="http://schemas.microsoft.com/office/drawing/2014/main" id="{47E53F0B-18FA-435F-BB0E-0B9B147B144A}"/>
              </a:ext>
            </a:extLst>
          </p:cNvPr>
          <p:cNvSpPr txBox="1"/>
          <p:nvPr/>
        </p:nvSpPr>
        <p:spPr>
          <a:xfrm>
            <a:off x="685800" y="0"/>
            <a:ext cx="10947400" cy="927100"/>
          </a:xfrm>
          <a:prstGeom prst="rect">
            <a:avLst/>
          </a:prstGeom>
          <a:noFill/>
        </p:spPr>
        <p:txBody>
          <a:bodyPr vert="horz" rtlCol="0" anchor="ctr">
            <a:noAutofit/>
          </a:bodyPr>
          <a:lstStyle/>
          <a:p>
            <a:pPr>
              <a:lnSpc>
                <a:spcPct val="90000"/>
              </a:lnSpc>
            </a:pPr>
            <a:r>
              <a:rPr lang="en-US" sz="3200" dirty="0">
                <a:solidFill>
                  <a:srgbClr val="FFFFFF"/>
                </a:solidFill>
                <a:latin typeface="Segoe UI Semibold" panose="020B0702040204020203" pitchFamily="34" charset="0"/>
              </a:rPr>
              <a:t>Serious Mental Illness (SMI) in Past Year: Among LGB Adults Aged 18+</a:t>
            </a:r>
            <a:endParaRPr lang="en-US" sz="3200" dirty="0">
              <a:solidFill>
                <a:schemeClr val="bg1"/>
              </a:solidFill>
              <a:latin typeface="Segoe UI Semibold" panose="020B0702040204020203" pitchFamily="34" charset="0"/>
            </a:endParaRPr>
          </a:p>
        </p:txBody>
      </p:sp>
      <p:pic>
        <p:nvPicPr>
          <p:cNvPr id="6" name="Picture 5">
            <a:extLst>
              <a:ext uri="{FF2B5EF4-FFF2-40B4-BE49-F238E27FC236}">
                <a16:creationId xmlns:a16="http://schemas.microsoft.com/office/drawing/2014/main" id="{6790417E-0C60-4E59-BC0E-8E716E7B6CBE}"/>
              </a:ext>
            </a:extLst>
          </p:cNvPr>
          <p:cNvPicPr>
            <a:picLocks noChangeAspect="1"/>
          </p:cNvPicPr>
          <p:nvPr/>
        </p:nvPicPr>
        <p:blipFill>
          <a:blip r:embed="rId3"/>
          <a:stretch>
            <a:fillRect/>
          </a:stretch>
        </p:blipFill>
        <p:spPr>
          <a:xfrm>
            <a:off x="538479" y="910843"/>
            <a:ext cx="11729721" cy="5870957"/>
          </a:xfrm>
          <a:prstGeom prst="rect">
            <a:avLst/>
          </a:prstGeom>
        </p:spPr>
      </p:pic>
    </p:spTree>
    <p:extLst>
      <p:ext uri="{BB962C8B-B14F-4D97-AF65-F5344CB8AC3E}">
        <p14:creationId xmlns:p14="http://schemas.microsoft.com/office/powerpoint/2010/main" val="231962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E92AE5-660C-432F-B0DB-D75F749BD0F7}"/>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Major Depressive Episodes in Past Year: Among LGB Adults Aged 18+ </a:t>
            </a:r>
          </a:p>
        </p:txBody>
      </p:sp>
      <p:pic>
        <p:nvPicPr>
          <p:cNvPr id="8" name="Picture 7">
            <a:extLst>
              <a:ext uri="{FF2B5EF4-FFF2-40B4-BE49-F238E27FC236}">
                <a16:creationId xmlns:a16="http://schemas.microsoft.com/office/drawing/2014/main" id="{CA90E2AE-516D-4661-972F-F008F78833AD}"/>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2495781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F6062B-38DC-4D79-ACF6-45BF5B74646D}"/>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Major Depressive Episodes with Severe Impairment in Past Year: Among LGB Adults Aged 18+</a:t>
            </a:r>
          </a:p>
        </p:txBody>
      </p:sp>
      <p:pic>
        <p:nvPicPr>
          <p:cNvPr id="8" name="Picture 7">
            <a:extLst>
              <a:ext uri="{FF2B5EF4-FFF2-40B4-BE49-F238E27FC236}">
                <a16:creationId xmlns:a16="http://schemas.microsoft.com/office/drawing/2014/main" id="{E137B03F-6BA2-4165-8C59-A344FF981604}"/>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2710827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4DFA33-4714-4977-9538-C09EE941DC8E}"/>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Major Depressive Episodes with Severe Impairment in Past Year: Among LGB Adults Aged 18+ </a:t>
            </a:r>
          </a:p>
        </p:txBody>
      </p:sp>
      <p:pic>
        <p:nvPicPr>
          <p:cNvPr id="10" name="Picture 9">
            <a:extLst>
              <a:ext uri="{FF2B5EF4-FFF2-40B4-BE49-F238E27FC236}">
                <a16:creationId xmlns:a16="http://schemas.microsoft.com/office/drawing/2014/main" id="{64B81BE5-A2F0-4F46-BA2B-DCB9CD43D82A}"/>
              </a:ext>
            </a:extLst>
          </p:cNvPr>
          <p:cNvPicPr>
            <a:picLocks noChangeAspect="1"/>
          </p:cNvPicPr>
          <p:nvPr/>
        </p:nvPicPr>
        <p:blipFill>
          <a:blip r:embed="rId3"/>
          <a:stretch>
            <a:fillRect/>
          </a:stretch>
        </p:blipFill>
        <p:spPr>
          <a:xfrm>
            <a:off x="228600" y="910843"/>
            <a:ext cx="12010161" cy="5870957"/>
          </a:xfrm>
          <a:prstGeom prst="rect">
            <a:avLst/>
          </a:prstGeom>
        </p:spPr>
      </p:pic>
    </p:spTree>
    <p:extLst>
      <p:ext uri="{BB962C8B-B14F-4D97-AF65-F5344CB8AC3E}">
        <p14:creationId xmlns:p14="http://schemas.microsoft.com/office/powerpoint/2010/main" val="2959972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6EDF11-422E-4AF4-B70B-E01CF0F54AE7}"/>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Suicidal Thoughts, Plans, and Attempts in Past Year: Among LGB Adults Aged 18-49</a:t>
            </a:r>
          </a:p>
        </p:txBody>
      </p:sp>
      <p:pic>
        <p:nvPicPr>
          <p:cNvPr id="9" name="Picture 8">
            <a:extLst>
              <a:ext uri="{FF2B5EF4-FFF2-40B4-BE49-F238E27FC236}">
                <a16:creationId xmlns:a16="http://schemas.microsoft.com/office/drawing/2014/main" id="{CBF62DD9-5C0B-4B3F-94C5-25BC4AEDD4CE}"/>
              </a:ext>
            </a:extLst>
          </p:cNvPr>
          <p:cNvPicPr>
            <a:picLocks noChangeAspect="1"/>
          </p:cNvPicPr>
          <p:nvPr/>
        </p:nvPicPr>
        <p:blipFill>
          <a:blip r:embed="rId3"/>
          <a:stretch>
            <a:fillRect/>
          </a:stretch>
        </p:blipFill>
        <p:spPr>
          <a:xfrm>
            <a:off x="228600" y="914400"/>
            <a:ext cx="12010161" cy="5883150"/>
          </a:xfrm>
          <a:prstGeom prst="rect">
            <a:avLst/>
          </a:prstGeom>
        </p:spPr>
      </p:pic>
    </p:spTree>
    <p:extLst>
      <p:ext uri="{BB962C8B-B14F-4D97-AF65-F5344CB8AC3E}">
        <p14:creationId xmlns:p14="http://schemas.microsoft.com/office/powerpoint/2010/main" val="1903152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413" y="2209800"/>
            <a:ext cx="11676530" cy="1754326"/>
          </a:xfrm>
          <a:prstGeom prst="rect">
            <a:avLst/>
          </a:prstGeom>
          <a:noFill/>
        </p:spPr>
        <p:txBody>
          <a:bodyPr wrap="none" rtlCol="0">
            <a:spAutoFit/>
          </a:bodyPr>
          <a:lstStyle/>
          <a:p>
            <a:pPr algn="ctr"/>
            <a:r>
              <a:rPr lang="en-US" sz="5400" b="1" dirty="0">
                <a:latin typeface="+mj-lt"/>
                <a:cs typeface="Calibri" panose="020F0502020204030204" pitchFamily="34" charset="0"/>
              </a:rPr>
              <a:t>Co-Occurring </a:t>
            </a:r>
          </a:p>
          <a:p>
            <a:pPr algn="ctr"/>
            <a:r>
              <a:rPr lang="en-US" sz="5400" b="1" dirty="0">
                <a:latin typeface="+mj-lt"/>
                <a:cs typeface="Calibri" panose="020F0502020204030204" pitchFamily="34" charset="0"/>
              </a:rPr>
              <a:t>Mental and Substance Use Disorders</a:t>
            </a:r>
          </a:p>
        </p:txBody>
      </p:sp>
    </p:spTree>
    <p:extLst>
      <p:ext uri="{BB962C8B-B14F-4D97-AF65-F5344CB8AC3E}">
        <p14:creationId xmlns:p14="http://schemas.microsoft.com/office/powerpoint/2010/main" val="136301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lstStyle/>
          <a:p>
            <a:r>
              <a:rPr lang="en-US" dirty="0"/>
              <a:t>How Do We Use NSDUH?</a:t>
            </a:r>
          </a:p>
        </p:txBody>
      </p:sp>
      <p:sp>
        <p:nvSpPr>
          <p:cNvPr id="3" name="Content Placeholder 2"/>
          <p:cNvSpPr>
            <a:spLocks noGrp="1"/>
          </p:cNvSpPr>
          <p:nvPr>
            <p:ph idx="1"/>
          </p:nvPr>
        </p:nvSpPr>
        <p:spPr>
          <a:xfrm>
            <a:off x="701675" y="1508125"/>
            <a:ext cx="10788650" cy="4668838"/>
          </a:xfrm>
        </p:spPr>
        <p:txBody>
          <a:bodyPr>
            <a:normAutofit/>
          </a:bodyPr>
          <a:lstStyle/>
          <a:p>
            <a:r>
              <a:rPr lang="en-US" dirty="0"/>
              <a:t>Provides a window into the state of substance use and mental health issues in the United States</a:t>
            </a:r>
          </a:p>
          <a:p>
            <a:r>
              <a:rPr lang="en-US" dirty="0"/>
              <a:t>Provides insights that can be studied in the context of data from other agencies to help in decision-making about what types of resources are needed and where resources should be directed</a:t>
            </a:r>
          </a:p>
          <a:p>
            <a:r>
              <a:rPr lang="en-US" dirty="0"/>
              <a:t>Helps to guide policy in addressing: </a:t>
            </a:r>
          </a:p>
          <a:p>
            <a:pPr lvl="1"/>
            <a:r>
              <a:rPr lang="en-US" dirty="0"/>
              <a:t>Problematic substance use</a:t>
            </a:r>
          </a:p>
          <a:p>
            <a:pPr lvl="1"/>
            <a:r>
              <a:rPr lang="en-US" dirty="0"/>
              <a:t>Prevalence of mental illness</a:t>
            </a:r>
          </a:p>
          <a:p>
            <a:pPr lvl="1"/>
            <a:r>
              <a:rPr lang="en-US" dirty="0"/>
              <a:t>The intersection of substance use and mental health issues</a:t>
            </a:r>
          </a:p>
          <a:p>
            <a:pPr lvl="1"/>
            <a:r>
              <a:rPr lang="en-US" dirty="0"/>
              <a:t>State-level treatment and prevention needs by providing data at the state level</a:t>
            </a:r>
          </a:p>
          <a:p>
            <a:endParaRPr lang="en-US" dirty="0"/>
          </a:p>
        </p:txBody>
      </p:sp>
    </p:spTree>
    <p:extLst>
      <p:ext uri="{BB962C8B-B14F-4D97-AF65-F5344CB8AC3E}">
        <p14:creationId xmlns:p14="http://schemas.microsoft.com/office/powerpoint/2010/main" val="3676583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009918-D477-4132-B642-7013BC40128F}"/>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Substance Use in Past Year/Month: Among LGB Youths Aged 12-17; By Past Year Major Depressive Episode (MDE) status</a:t>
            </a:r>
          </a:p>
        </p:txBody>
      </p:sp>
      <p:sp>
        <p:nvSpPr>
          <p:cNvPr id="4" name="TextBox 3">
            <a:extLst>
              <a:ext uri="{FF2B5EF4-FFF2-40B4-BE49-F238E27FC236}">
                <a16:creationId xmlns:a16="http://schemas.microsoft.com/office/drawing/2014/main" id="{F1854051-EEBB-4399-991C-63C6065E73AB}"/>
              </a:ext>
            </a:extLst>
          </p:cNvPr>
          <p:cNvSpPr txBox="1"/>
          <p:nvPr/>
        </p:nvSpPr>
        <p:spPr>
          <a:xfrm>
            <a:off x="762000" y="6172200"/>
            <a:ext cx="4114800" cy="609600"/>
          </a:xfrm>
          <a:prstGeom prst="rect">
            <a:avLst/>
          </a:prstGeom>
          <a:noFill/>
        </p:spPr>
        <p:txBody>
          <a:bodyPr vert="horz" rtlCol="0" anchor="t">
            <a:normAutofit/>
          </a:bodyPr>
          <a:lstStyle/>
          <a:p>
            <a:pPr marL="101600" indent="-101600">
              <a:lnSpc>
                <a:spcPct val="95000"/>
              </a:lnSpc>
              <a:spcAft>
                <a:spcPts val="300"/>
              </a:spcAft>
            </a:pPr>
            <a:r>
              <a:rPr lang="en-US" sz="1000">
                <a:latin typeface="Segoe UI (Body)"/>
              </a:rPr>
              <a:t> </a:t>
            </a:r>
          </a:p>
          <a:p>
            <a:pPr marL="101600" indent="-101600">
              <a:lnSpc>
                <a:spcPct val="95000"/>
              </a:lnSpc>
              <a:spcAft>
                <a:spcPts val="300"/>
              </a:spcAft>
            </a:pPr>
            <a:r>
              <a:rPr lang="en-US" sz="1000">
                <a:latin typeface="Segoe UI (Body)"/>
              </a:rPr>
              <a:t>  </a:t>
            </a:r>
          </a:p>
        </p:txBody>
      </p:sp>
      <p:sp>
        <p:nvSpPr>
          <p:cNvPr id="5" name="TextBox 4">
            <a:extLst>
              <a:ext uri="{FF2B5EF4-FFF2-40B4-BE49-F238E27FC236}">
                <a16:creationId xmlns:a16="http://schemas.microsoft.com/office/drawing/2014/main" id="{E7BDC2D2-4D8A-46E3-91F1-46F145B623A9}"/>
              </a:ext>
            </a:extLst>
          </p:cNvPr>
          <p:cNvSpPr txBox="1"/>
          <p:nvPr/>
        </p:nvSpPr>
        <p:spPr>
          <a:xfrm>
            <a:off x="609600" y="2971800"/>
            <a:ext cx="10972800" cy="914400"/>
          </a:xfrm>
          <a:prstGeom prst="rect">
            <a:avLst/>
          </a:prstGeom>
          <a:noFill/>
        </p:spPr>
        <p:txBody>
          <a:bodyPr vert="horz"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indent="-101600" algn="ctr">
              <a:lnSpc>
                <a:spcPct val="95000"/>
              </a:lnSpc>
              <a:spcAft>
                <a:spcPts val="300"/>
              </a:spcAft>
            </a:pPr>
            <a:r>
              <a:rPr lang="en-US" sz="5400" dirty="0">
                <a:latin typeface="Segoe UI Semibold" panose="020B0702040204020203" pitchFamily="34" charset="0"/>
              </a:rPr>
              <a:t>Data not collected</a:t>
            </a:r>
          </a:p>
        </p:txBody>
      </p:sp>
    </p:spTree>
    <p:extLst>
      <p:ext uri="{BB962C8B-B14F-4D97-AF65-F5344CB8AC3E}">
        <p14:creationId xmlns:p14="http://schemas.microsoft.com/office/powerpoint/2010/main" val="632073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6099DE-C4E2-44D4-8A15-535C2D3DA95B}"/>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Co-Occurring Substance Use Disorder and Any Mental Illness in Past Year: Among LGB Adults Aged 18+</a:t>
            </a:r>
          </a:p>
        </p:txBody>
      </p:sp>
      <p:pic>
        <p:nvPicPr>
          <p:cNvPr id="8" name="Picture 7">
            <a:extLst>
              <a:ext uri="{FF2B5EF4-FFF2-40B4-BE49-F238E27FC236}">
                <a16:creationId xmlns:a16="http://schemas.microsoft.com/office/drawing/2014/main" id="{002C0C99-BD7C-4212-B295-106EF814E5CA}"/>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313719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D5BDA9-4659-423D-ACA7-D433AE6B61C7}"/>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Substance Use in Past Year/Month: Among LGB Adults Aged 18+; By Mental Illness Status</a:t>
            </a:r>
          </a:p>
        </p:txBody>
      </p:sp>
      <p:pic>
        <p:nvPicPr>
          <p:cNvPr id="7" name="Picture 6">
            <a:extLst>
              <a:ext uri="{FF2B5EF4-FFF2-40B4-BE49-F238E27FC236}">
                <a16:creationId xmlns:a16="http://schemas.microsoft.com/office/drawing/2014/main" id="{532B1633-4BDA-4DCA-981C-758EA3AFF411}"/>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2823651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B93C6-8B42-4DE1-BA80-2FF83606D78D}"/>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Suicidal Thoughts, Plans, and Attempts in Past Year: Among LGB Adults Aged 18+; By Substance Use Disorder (SUD) Status</a:t>
            </a:r>
          </a:p>
        </p:txBody>
      </p:sp>
      <p:pic>
        <p:nvPicPr>
          <p:cNvPr id="7" name="Picture 6">
            <a:extLst>
              <a:ext uri="{FF2B5EF4-FFF2-40B4-BE49-F238E27FC236}">
                <a16:creationId xmlns:a16="http://schemas.microsoft.com/office/drawing/2014/main" id="{08C3CF31-B093-4D44-84A0-CDBC8F435177}"/>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3823135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701675" y="0"/>
            <a:ext cx="11261726" cy="960147"/>
          </a:xfrm>
        </p:spPr>
        <p:txBody>
          <a:bodyPr>
            <a:normAutofit/>
          </a:bodyPr>
          <a:lstStyle/>
          <a:p>
            <a:r>
              <a:rPr lang="en-US" sz="2500" dirty="0"/>
              <a:t>Did Not Receive Substance Use Treatment or Mental Health Services in Past Year: Among LGB Adults Aged 18+</a:t>
            </a:r>
          </a:p>
        </p:txBody>
      </p:sp>
      <p:pic>
        <p:nvPicPr>
          <p:cNvPr id="4" name="Picture 3">
            <a:extLst>
              <a:ext uri="{FF2B5EF4-FFF2-40B4-BE49-F238E27FC236}">
                <a16:creationId xmlns:a16="http://schemas.microsoft.com/office/drawing/2014/main" id="{ACACC0F3-7ABF-4CCB-BFE5-C64CB2D52C01}"/>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973144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13533-1CF6-4FE8-AD62-8C673085ABCF}"/>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Locations Where Substance Use Treatment was Received in Past Year: Among LGB Adults Aged 12+ </a:t>
            </a:r>
          </a:p>
        </p:txBody>
      </p:sp>
      <p:pic>
        <p:nvPicPr>
          <p:cNvPr id="9" name="Picture 8">
            <a:extLst>
              <a:ext uri="{FF2B5EF4-FFF2-40B4-BE49-F238E27FC236}">
                <a16:creationId xmlns:a16="http://schemas.microsoft.com/office/drawing/2014/main" id="{B0344282-BB47-4DF1-86EC-14C28CF640C8}"/>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3827473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A64A9F-76F0-456D-A522-DC2ACAEF4E3F}"/>
              </a:ext>
            </a:extLst>
          </p:cNvPr>
          <p:cNvSpPr txBox="1"/>
          <p:nvPr/>
        </p:nvSpPr>
        <p:spPr>
          <a:xfrm>
            <a:off x="685800" y="0"/>
            <a:ext cx="10947400" cy="927100"/>
          </a:xfrm>
          <a:prstGeom prst="rect">
            <a:avLst/>
          </a:prstGeom>
          <a:noFill/>
        </p:spPr>
        <p:txBody>
          <a:bodyPr vert="horz" rtlCol="0" anchor="ctr">
            <a:normAutofit fontScale="77500" lnSpcReduction="20000"/>
          </a:bodyPr>
          <a:lstStyle/>
          <a:p>
            <a:r>
              <a:rPr lang="en-US" sz="2800" dirty="0">
                <a:solidFill>
                  <a:srgbClr val="FFFFFF"/>
                </a:solidFill>
                <a:latin typeface="Segoe UI Semibold" panose="020B0702040204020203" pitchFamily="34" charset="0"/>
              </a:rPr>
              <a:t>Receipt of Substance Use Treatment at a Specialty Facility and/or Mental Health Services in Past Year: Among LGB Adults Aged 18+ with Co-Occurring Substance Use Disorder (SUD) and Any Mental Illness (AMI)</a:t>
            </a:r>
          </a:p>
        </p:txBody>
      </p:sp>
      <p:pic>
        <p:nvPicPr>
          <p:cNvPr id="7" name="Picture 6">
            <a:extLst>
              <a:ext uri="{FF2B5EF4-FFF2-40B4-BE49-F238E27FC236}">
                <a16:creationId xmlns:a16="http://schemas.microsoft.com/office/drawing/2014/main" id="{6EE88A51-245B-49DE-858D-4C2C7207F099}"/>
              </a:ext>
            </a:extLst>
          </p:cNvPr>
          <p:cNvPicPr>
            <a:picLocks noChangeAspect="1"/>
          </p:cNvPicPr>
          <p:nvPr/>
        </p:nvPicPr>
        <p:blipFill>
          <a:blip r:embed="rId3"/>
          <a:stretch>
            <a:fillRect/>
          </a:stretch>
        </p:blipFill>
        <p:spPr>
          <a:xfrm>
            <a:off x="685800" y="910843"/>
            <a:ext cx="11540728" cy="5870957"/>
          </a:xfrm>
          <a:prstGeom prst="rect">
            <a:avLst/>
          </a:prstGeom>
        </p:spPr>
      </p:pic>
    </p:spTree>
    <p:extLst>
      <p:ext uri="{BB962C8B-B14F-4D97-AF65-F5344CB8AC3E}">
        <p14:creationId xmlns:p14="http://schemas.microsoft.com/office/powerpoint/2010/main" val="3900395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45A9-6718-480F-9E6B-48EEDD7D6880}"/>
              </a:ext>
            </a:extLst>
          </p:cNvPr>
          <p:cNvSpPr>
            <a:spLocks noGrp="1"/>
          </p:cNvSpPr>
          <p:nvPr>
            <p:ph type="title"/>
          </p:nvPr>
        </p:nvSpPr>
        <p:spPr/>
        <p:txBody>
          <a:bodyPr>
            <a:noAutofit/>
          </a:bodyPr>
          <a:lstStyle/>
          <a:p>
            <a:r>
              <a:rPr kumimoji="0" lang="en-US" sz="2200" b="0" i="0" u="none" strike="noStrike" kern="1200" cap="none" spc="0" normalizeH="0" baseline="0" noProof="0" dirty="0">
                <a:ln>
                  <a:noFill/>
                </a:ln>
                <a:solidFill>
                  <a:prstClr val="white"/>
                </a:solidFill>
                <a:effectLst/>
                <a:uLnTx/>
                <a:uFillTx/>
                <a:latin typeface="Segoe UI Semibold"/>
                <a:ea typeface="+mj-ea"/>
                <a:cs typeface="+mj-cs"/>
              </a:rPr>
              <a:t>Receipt of Substance Use Treatment at a Specialty Facility and/or Mental Health Services in Past Year: Among LGB Adults Aged 18+ with Co-Occurring Substance Use Disorder (SUD) and Serious Mental Illness (SMI)</a:t>
            </a:r>
            <a:endParaRPr lang="en-US" sz="2200" dirty="0"/>
          </a:p>
        </p:txBody>
      </p:sp>
      <p:pic>
        <p:nvPicPr>
          <p:cNvPr id="4" name="Picture 3">
            <a:extLst>
              <a:ext uri="{FF2B5EF4-FFF2-40B4-BE49-F238E27FC236}">
                <a16:creationId xmlns:a16="http://schemas.microsoft.com/office/drawing/2014/main" id="{01F318B1-EA66-4835-A78F-5F7909783A8B}"/>
              </a:ext>
            </a:extLst>
          </p:cNvPr>
          <p:cNvPicPr>
            <a:picLocks noChangeAspect="1"/>
          </p:cNvPicPr>
          <p:nvPr/>
        </p:nvPicPr>
        <p:blipFill>
          <a:blip r:embed="rId3"/>
          <a:stretch>
            <a:fillRect/>
          </a:stretch>
        </p:blipFill>
        <p:spPr>
          <a:xfrm>
            <a:off x="685800" y="910843"/>
            <a:ext cx="11540728" cy="5870957"/>
          </a:xfrm>
          <a:prstGeom prst="rect">
            <a:avLst/>
          </a:prstGeom>
        </p:spPr>
      </p:pic>
    </p:spTree>
    <p:extLst>
      <p:ext uri="{BB962C8B-B14F-4D97-AF65-F5344CB8AC3E}">
        <p14:creationId xmlns:p14="http://schemas.microsoft.com/office/powerpoint/2010/main" val="1475823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normAutofit fontScale="90000"/>
          </a:bodyPr>
          <a:lstStyle/>
          <a:p>
            <a:r>
              <a:rPr lang="en-US" dirty="0"/>
              <a:t>Summary: Mental Health/Co-Occurring Issues in the United States in 2020</a:t>
            </a:r>
          </a:p>
        </p:txBody>
      </p:sp>
      <p:sp>
        <p:nvSpPr>
          <p:cNvPr id="3" name="Content Placeholder 2"/>
          <p:cNvSpPr>
            <a:spLocks noGrp="1"/>
          </p:cNvSpPr>
          <p:nvPr>
            <p:ph idx="1"/>
          </p:nvPr>
        </p:nvSpPr>
        <p:spPr>
          <a:xfrm>
            <a:off x="701675" y="1508125"/>
            <a:ext cx="10788650" cy="4668838"/>
          </a:xfrm>
          <a:noFill/>
        </p:spPr>
        <p:txBody>
          <a:bodyPr>
            <a:normAutofit/>
          </a:bodyPr>
          <a:lstStyle/>
          <a:p>
            <a:r>
              <a:rPr lang="en-US" dirty="0"/>
              <a:t>Co-occurring substance use and mental disorders are common. </a:t>
            </a:r>
          </a:p>
          <a:p>
            <a:r>
              <a:rPr lang="en-US" b="1" dirty="0"/>
              <a:t>Adults: </a:t>
            </a:r>
          </a:p>
          <a:p>
            <a:pPr lvl="1"/>
            <a:r>
              <a:rPr lang="en-US" dirty="0"/>
              <a:t>Significantly higher rates of substance use among adults with mental illness vs. adults without mental illness.  </a:t>
            </a:r>
          </a:p>
          <a:p>
            <a:pPr lvl="1"/>
            <a:r>
              <a:rPr lang="en-US" dirty="0"/>
              <a:t>Significantly higher rates of suicidal thoughts and behaviors than those without a substance use disorder</a:t>
            </a:r>
          </a:p>
          <a:p>
            <a:pPr lvl="1"/>
            <a:r>
              <a:rPr lang="en-US" dirty="0"/>
              <a:t>Most adults with co-occurring issues do not receive treatment for both issues.</a:t>
            </a:r>
          </a:p>
          <a:p>
            <a:endParaRPr lang="en-US" dirty="0"/>
          </a:p>
        </p:txBody>
      </p:sp>
    </p:spTree>
    <p:extLst>
      <p:ext uri="{BB962C8B-B14F-4D97-AF65-F5344CB8AC3E}">
        <p14:creationId xmlns:p14="http://schemas.microsoft.com/office/powerpoint/2010/main" val="228221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1675" y="-19050"/>
            <a:ext cx="10652125" cy="960147"/>
          </a:xfrm>
        </p:spPr>
        <p:txBody>
          <a:bodyPr/>
          <a:lstStyle/>
          <a:p>
            <a:r>
              <a:rPr lang="en-US" dirty="0"/>
              <a:t>Changes to NSDUH in 2020</a:t>
            </a:r>
          </a:p>
        </p:txBody>
      </p:sp>
      <p:sp>
        <p:nvSpPr>
          <p:cNvPr id="4" name="Content Placeholder 3"/>
          <p:cNvSpPr>
            <a:spLocks noGrp="1"/>
          </p:cNvSpPr>
          <p:nvPr>
            <p:ph idx="1"/>
          </p:nvPr>
        </p:nvSpPr>
        <p:spPr>
          <a:solidFill>
            <a:schemeClr val="bg1"/>
          </a:solidFill>
        </p:spPr>
        <p:txBody>
          <a:bodyPr>
            <a:noAutofit/>
          </a:bodyPr>
          <a:lstStyle/>
          <a:p>
            <a:r>
              <a:rPr lang="en-US" sz="2800" b="0" i="0" u="none" strike="noStrike" baseline="0" dirty="0">
                <a:solidFill>
                  <a:srgbClr val="000000"/>
                </a:solidFill>
                <a:latin typeface="Calibri" panose="020F0502020204030204" pitchFamily="34" charset="0"/>
              </a:rPr>
              <a:t>Data typically collected from January to December; </a:t>
            </a:r>
            <a:r>
              <a:rPr lang="en-US" sz="2800" b="1" i="0" u="none" strike="noStrike" baseline="0" dirty="0">
                <a:solidFill>
                  <a:srgbClr val="000000"/>
                </a:solidFill>
                <a:latin typeface="Calibri" panose="020F0502020204030204" pitchFamily="34" charset="0"/>
              </a:rPr>
              <a:t>collected in Q1 and Q4 only during 2020</a:t>
            </a:r>
          </a:p>
          <a:p>
            <a:r>
              <a:rPr lang="en-US" sz="2800" b="0" i="0" u="none" strike="noStrike" baseline="0" dirty="0">
                <a:solidFill>
                  <a:srgbClr val="000000"/>
                </a:solidFill>
                <a:latin typeface="Calibri" panose="020F0502020204030204" pitchFamily="34" charset="0"/>
              </a:rPr>
              <a:t>Changed to multi-mode collection in Q4 of 2020: </a:t>
            </a:r>
            <a:r>
              <a:rPr lang="en-US" sz="2800" b="1" i="0" u="none" strike="noStrike" baseline="0" dirty="0">
                <a:solidFill>
                  <a:srgbClr val="000000"/>
                </a:solidFill>
                <a:latin typeface="Calibri" panose="020F0502020204030204" pitchFamily="34" charset="0"/>
              </a:rPr>
              <a:t>web survey added</a:t>
            </a:r>
            <a:endParaRPr lang="en-US" sz="2800" dirty="0">
              <a:solidFill>
                <a:srgbClr val="000000"/>
              </a:solidFill>
              <a:latin typeface="Calibri" panose="020F0502020204030204" pitchFamily="34" charset="0"/>
            </a:endParaRPr>
          </a:p>
          <a:p>
            <a:r>
              <a:rPr lang="en-US" sz="2800" b="0" i="0" u="none" strike="noStrike" baseline="0" dirty="0">
                <a:solidFill>
                  <a:srgbClr val="000000"/>
                </a:solidFill>
                <a:latin typeface="Calibri" panose="020F0502020204030204" pitchFamily="34" charset="0"/>
              </a:rPr>
              <a:t>Change from DSM-IV to </a:t>
            </a:r>
            <a:r>
              <a:rPr lang="en-US" sz="2800" b="1" i="0" u="none" strike="noStrike" baseline="0" dirty="0">
                <a:solidFill>
                  <a:srgbClr val="000000"/>
                </a:solidFill>
                <a:latin typeface="Calibri" panose="020F0502020204030204" pitchFamily="34" charset="0"/>
              </a:rPr>
              <a:t>DSM-5 </a:t>
            </a:r>
            <a:r>
              <a:rPr lang="en-US" sz="2800" b="0" i="0" u="none" strike="noStrike" baseline="0" dirty="0">
                <a:solidFill>
                  <a:srgbClr val="000000"/>
                </a:solidFill>
                <a:latin typeface="Calibri" panose="020F0502020204030204" pitchFamily="34" charset="0"/>
              </a:rPr>
              <a:t>impacted SUD estimates</a:t>
            </a:r>
          </a:p>
          <a:p>
            <a:r>
              <a:rPr lang="en-US" sz="2800" b="1" i="0" u="none" strike="noStrike" baseline="0" dirty="0">
                <a:solidFill>
                  <a:srgbClr val="000000"/>
                </a:solidFill>
                <a:latin typeface="Calibri" panose="020F0502020204030204" pitchFamily="34" charset="0"/>
              </a:rPr>
              <a:t>New and expanded item content</a:t>
            </a:r>
            <a:r>
              <a:rPr lang="en-US" sz="2800" b="0" i="0" u="none" strike="noStrike" baseline="0" dirty="0">
                <a:solidFill>
                  <a:srgbClr val="000000"/>
                </a:solidFill>
                <a:latin typeface="Calibri" panose="020F0502020204030204" pitchFamily="34" charset="0"/>
              </a:rPr>
              <a:t>: nicotine vaping, receipt of telehealth services, adolescent suicide, COVID-19 impacts</a:t>
            </a:r>
          </a:p>
          <a:p>
            <a:r>
              <a:rPr lang="en-US" sz="2800" b="0" i="0" u="none" strike="noStrike" baseline="0" dirty="0">
                <a:solidFill>
                  <a:srgbClr val="000000"/>
                </a:solidFill>
                <a:latin typeface="Calibri" panose="020F0502020204030204" pitchFamily="34" charset="0"/>
              </a:rPr>
              <a:t>Approximately 67,500 persons are interviewed annually; the final 2020 sample consisted of </a:t>
            </a:r>
            <a:r>
              <a:rPr lang="en-US" sz="2800" b="1" i="0" u="none" strike="noStrike" baseline="0" dirty="0">
                <a:solidFill>
                  <a:srgbClr val="000000"/>
                </a:solidFill>
                <a:latin typeface="Calibri" panose="020F0502020204030204" pitchFamily="34" charset="0"/>
              </a:rPr>
              <a:t>36,284 completed interviews</a:t>
            </a:r>
            <a:endParaRPr lang="en-US" sz="2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0015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p:txBody>
          <a:bodyPr>
            <a:normAutofit/>
          </a:bodyPr>
          <a:lstStyle/>
          <a:p>
            <a:r>
              <a:rPr lang="en-US" sz="2800" dirty="0"/>
              <a:t>Mental Illness and Substance Use Disorders in America in the Past Year: Among LGB Adults Aged 18+</a:t>
            </a:r>
          </a:p>
        </p:txBody>
      </p:sp>
      <p:pic>
        <p:nvPicPr>
          <p:cNvPr id="4" name="Picture 3">
            <a:extLst>
              <a:ext uri="{FF2B5EF4-FFF2-40B4-BE49-F238E27FC236}">
                <a16:creationId xmlns:a16="http://schemas.microsoft.com/office/drawing/2014/main" id="{02EAAF1F-0BC0-4296-B9E8-4BC818E7434F}"/>
              </a:ext>
            </a:extLst>
          </p:cNvPr>
          <p:cNvPicPr>
            <a:picLocks noChangeAspect="1"/>
          </p:cNvPicPr>
          <p:nvPr/>
        </p:nvPicPr>
        <p:blipFill>
          <a:blip r:embed="rId3"/>
          <a:stretch>
            <a:fillRect/>
          </a:stretch>
        </p:blipFill>
        <p:spPr>
          <a:xfrm>
            <a:off x="248901" y="904747"/>
            <a:ext cx="11943099" cy="5877053"/>
          </a:xfrm>
          <a:prstGeom prst="rect">
            <a:avLst/>
          </a:prstGeom>
        </p:spPr>
      </p:pic>
    </p:spTree>
    <p:extLst>
      <p:ext uri="{BB962C8B-B14F-4D97-AF65-F5344CB8AC3E}">
        <p14:creationId xmlns:p14="http://schemas.microsoft.com/office/powerpoint/2010/main" val="144671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48FEB4-0F33-4200-A383-B48FFCDADE4D}"/>
              </a:ext>
            </a:extLst>
          </p:cNvPr>
          <p:cNvSpPr txBox="1"/>
          <p:nvPr/>
        </p:nvSpPr>
        <p:spPr>
          <a:xfrm>
            <a:off x="685800" y="0"/>
            <a:ext cx="10947400" cy="927100"/>
          </a:xfrm>
          <a:prstGeom prst="rect">
            <a:avLst/>
          </a:prstGeom>
          <a:noFill/>
        </p:spPr>
        <p:txBody>
          <a:bodyPr vert="horz" rtlCol="0" anchor="ctr">
            <a:normAutofit/>
          </a:bodyPr>
          <a:lstStyle/>
          <a:p>
            <a:r>
              <a:rPr lang="en-US" sz="2800" dirty="0">
                <a:solidFill>
                  <a:srgbClr val="FFFFFF"/>
                </a:solidFill>
                <a:latin typeface="Segoe UI Semibold" panose="020B0702040204020203" pitchFamily="34" charset="0"/>
              </a:rPr>
              <a:t>Alcohol Use in Past Month: Among LGB Adults Aged 18+</a:t>
            </a:r>
          </a:p>
        </p:txBody>
      </p:sp>
      <p:pic>
        <p:nvPicPr>
          <p:cNvPr id="8" name="Picture 7">
            <a:extLst>
              <a:ext uri="{FF2B5EF4-FFF2-40B4-BE49-F238E27FC236}">
                <a16:creationId xmlns:a16="http://schemas.microsoft.com/office/drawing/2014/main" id="{C247D9A7-F260-401F-AF88-0B30AA7DADD8}"/>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307659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ACB504-6A8D-48BE-A48E-A6916932DA28}"/>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Alcohol Use Disorder in Past Year: Among LGB Adults Aged 18+</a:t>
            </a:r>
          </a:p>
        </p:txBody>
      </p:sp>
      <p:pic>
        <p:nvPicPr>
          <p:cNvPr id="8" name="Picture 7">
            <a:extLst>
              <a:ext uri="{FF2B5EF4-FFF2-40B4-BE49-F238E27FC236}">
                <a16:creationId xmlns:a16="http://schemas.microsoft.com/office/drawing/2014/main" id="{51125E12-1D45-44F7-8385-BD7EA777BEF8}"/>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136384509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36375</TotalTime>
  <Words>8282</Words>
  <Application>Microsoft Office PowerPoint</Application>
  <PresentationFormat>Widescreen</PresentationFormat>
  <Paragraphs>502</Paragraphs>
  <Slides>58</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 Narrow</vt:lpstr>
      <vt:lpstr>Calibri</vt:lpstr>
      <vt:lpstr>Segoe UI</vt:lpstr>
      <vt:lpstr>Segoe UI (Body)</vt:lpstr>
      <vt:lpstr>Segoe UI Semibold</vt:lpstr>
      <vt:lpstr>Custom Design</vt:lpstr>
      <vt:lpstr>2020 National Survey on Drug Use and Health: Lesbian, Gay, or Bisexual (LGB) Adults </vt:lpstr>
      <vt:lpstr>About This Presentation</vt:lpstr>
      <vt:lpstr>National Survey on Drug Use and Health (NSDUH)</vt:lpstr>
      <vt:lpstr>Who is Not Covered by NSDUH?</vt:lpstr>
      <vt:lpstr>How Do We Use NSDUH?</vt:lpstr>
      <vt:lpstr>Changes to NSDUH in 2020</vt:lpstr>
      <vt:lpstr>Mental Illness and Substance Use Disorders in America in the Past Year: Among LGB Adults Aged 18+</vt:lpstr>
      <vt:lpstr>PowerPoint Presentation</vt:lpstr>
      <vt:lpstr>PowerPoint Presentation</vt:lpstr>
      <vt:lpstr>Summary: Alcohol Use in 2020</vt:lpstr>
      <vt:lpstr>PowerPoint Presentation</vt:lpstr>
      <vt:lpstr>Prescription Pain Reliever Misuse and Heroin Use in Past Year: Among LGB Adults Aged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Opioid Misuse in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Marijuana Use in 2020</vt:lpstr>
      <vt:lpstr>PowerPoint Presentation</vt:lpstr>
      <vt:lpstr>PowerPoint Presentation</vt:lpstr>
      <vt:lpstr>PowerPoint Presentation</vt:lpstr>
      <vt:lpstr>PowerPoint Presentation</vt:lpstr>
      <vt:lpstr>Summary: Other Substance Use in 2020</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Not Receive Substance Use Treatment or Mental Health Services in Past Year: Among LGB Adults Aged 18+</vt:lpstr>
      <vt:lpstr>PowerPoint Presentation</vt:lpstr>
      <vt:lpstr>PowerPoint Presentation</vt:lpstr>
      <vt:lpstr>Receipt of Substance Use Treatment at a Specialty Facility and/or Mental Health Services in Past Year: Among LGB Adults Aged 18+ with Co-Occurring Substance Use Disorder (SUD) and Serious Mental Illness (SMI)</vt:lpstr>
      <vt:lpstr>Summary: Mental Health/Co-Occurring Issues in the United States in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Use Disorder</dc:title>
  <dc:creator>Cooney, Jennifer</dc:creator>
  <cp:lastModifiedBy>Cooney, Jennifer</cp:lastModifiedBy>
  <cp:revision>1260</cp:revision>
  <dcterms:created xsi:type="dcterms:W3CDTF">2018-11-26T20:34:57Z</dcterms:created>
  <dcterms:modified xsi:type="dcterms:W3CDTF">2022-07-20T20:41:11Z</dcterms:modified>
</cp:coreProperties>
</file>