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91" r:id="rId2"/>
    <p:sldId id="390" r:id="rId3"/>
    <p:sldId id="392" r:id="rId4"/>
    <p:sldId id="508" r:id="rId5"/>
    <p:sldId id="269" r:id="rId6"/>
    <p:sldId id="270" r:id="rId7"/>
    <p:sldId id="396" r:id="rId8"/>
    <p:sldId id="271" r:id="rId9"/>
    <p:sldId id="313" r:id="rId10"/>
    <p:sldId id="272" r:id="rId11"/>
    <p:sldId id="305" r:id="rId12"/>
    <p:sldId id="274" r:id="rId13"/>
    <p:sldId id="343" r:id="rId14"/>
    <p:sldId id="275" r:id="rId15"/>
    <p:sldId id="276" r:id="rId16"/>
    <p:sldId id="277" r:id="rId17"/>
    <p:sldId id="278" r:id="rId18"/>
    <p:sldId id="486" r:id="rId19"/>
    <p:sldId id="398" r:id="rId20"/>
    <p:sldId id="399" r:id="rId21"/>
    <p:sldId id="279" r:id="rId22"/>
    <p:sldId id="280" r:id="rId23"/>
    <p:sldId id="281" r:id="rId24"/>
    <p:sldId id="282" r:id="rId25"/>
    <p:sldId id="284" r:id="rId26"/>
    <p:sldId id="285" r:id="rId27"/>
    <p:sldId id="507" r:id="rId28"/>
    <p:sldId id="286" r:id="rId29"/>
    <p:sldId id="287" r:id="rId30"/>
    <p:sldId id="288" r:id="rId31"/>
    <p:sldId id="289" r:id="rId32"/>
    <p:sldId id="401" r:id="rId33"/>
    <p:sldId id="452" r:id="rId34"/>
    <p:sldId id="290" r:id="rId35"/>
    <p:sldId id="291" r:id="rId36"/>
    <p:sldId id="484" r:id="rId37"/>
    <p:sldId id="292" r:id="rId38"/>
    <p:sldId id="293" r:id="rId39"/>
    <p:sldId id="453" r:id="rId40"/>
    <p:sldId id="402" r:id="rId41"/>
    <p:sldId id="382" r:id="rId42"/>
    <p:sldId id="294" r:id="rId43"/>
    <p:sldId id="295" r:id="rId44"/>
    <p:sldId id="297" r:id="rId45"/>
    <p:sldId id="403" r:id="rId46"/>
    <p:sldId id="299" r:id="rId47"/>
    <p:sldId id="300" r:id="rId48"/>
    <p:sldId id="301" r:id="rId49"/>
    <p:sldId id="350" r:id="rId50"/>
    <p:sldId id="470" r:id="rId51"/>
    <p:sldId id="487" r:id="rId52"/>
    <p:sldId id="404" r:id="rId53"/>
    <p:sldId id="499" r:id="rId54"/>
    <p:sldId id="501"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576" userDrawn="1">
          <p15:clr>
            <a:srgbClr val="A4A3A4"/>
          </p15:clr>
        </p15:guide>
        <p15:guide id="4" pos="912" userDrawn="1">
          <p15:clr>
            <a:srgbClr val="A4A3A4"/>
          </p15:clr>
        </p15:guide>
        <p15:guide id="5" pos="6864"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ribb, Devon" initials="CD" lastIdx="5" clrIdx="1">
    <p:extLst>
      <p:ext uri="{19B8F6BF-5375-455C-9EA6-DF929625EA0E}">
        <p15:presenceInfo xmlns:p15="http://schemas.microsoft.com/office/powerpoint/2012/main" userId="S::dsheppard@rti.org::49298955-a3cb-4946-aab3-996a27009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6986"/>
    <a:srgbClr val="CD3835"/>
    <a:srgbClr val="F6911F"/>
    <a:srgbClr val="4F91CD"/>
    <a:srgbClr val="ED7D31"/>
    <a:srgbClr val="92D050"/>
    <a:srgbClr val="FF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0615" autoAdjust="0"/>
  </p:normalViewPr>
  <p:slideViewPr>
    <p:cSldViewPr>
      <p:cViewPr varScale="1">
        <p:scale>
          <a:sx n="59" d="100"/>
          <a:sy n="59" d="100"/>
        </p:scale>
        <p:origin x="1170" y="66"/>
      </p:cViewPr>
      <p:guideLst>
        <p:guide orient="horz" pos="3186"/>
        <p:guide orient="horz" pos="912"/>
        <p:guide pos="576"/>
        <p:guide pos="912"/>
        <p:guide pos="6864"/>
        <p:guide orient="horz" pos="816"/>
        <p:guide orient="horz" pos="3840"/>
        <p:guide orient="horz" pos="331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97F355-539C-41C4-8A5F-6695E94B007A}" type="datetimeFigureOut">
              <a:rPr lang="en-US" smtClean="0"/>
              <a:t>11/9/2020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BDD4D8-51E3-41A7-8E1E-2B0FD5C81E29}" type="slidenum">
              <a:rPr lang="en-US" smtClean="0"/>
              <a:t>‹#›</a:t>
            </a:fld>
            <a:endParaRPr lang="en-US"/>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10</a:t>
            </a:fld>
            <a:endParaRPr lang="en-US"/>
          </a:p>
        </p:txBody>
      </p:sp>
    </p:spTree>
    <p:extLst>
      <p:ext uri="{BB962C8B-B14F-4D97-AF65-F5344CB8AC3E}">
        <p14:creationId xmlns:p14="http://schemas.microsoft.com/office/powerpoint/2010/main" val="225131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256943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12</a:t>
            </a:fld>
            <a:endParaRPr lang="en-US"/>
          </a:p>
        </p:txBody>
      </p:sp>
    </p:spTree>
    <p:extLst>
      <p:ext uri="{BB962C8B-B14F-4D97-AF65-F5344CB8AC3E}">
        <p14:creationId xmlns:p14="http://schemas.microsoft.com/office/powerpoint/2010/main" val="190046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931774">
              <a:defRPr/>
            </a:pPr>
            <a:fld id="{47BDD4D8-51E3-41A7-8E1E-2B0FD5C81E29}"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2313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a:p>
        </p:txBody>
      </p:sp>
    </p:spTree>
    <p:extLst>
      <p:ext uri="{BB962C8B-B14F-4D97-AF65-F5344CB8AC3E}">
        <p14:creationId xmlns:p14="http://schemas.microsoft.com/office/powerpoint/2010/main" val="109568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15</a:t>
            </a:fld>
            <a:endParaRPr lang="en-US"/>
          </a:p>
        </p:txBody>
      </p:sp>
    </p:spTree>
    <p:extLst>
      <p:ext uri="{BB962C8B-B14F-4D97-AF65-F5344CB8AC3E}">
        <p14:creationId xmlns:p14="http://schemas.microsoft.com/office/powerpoint/2010/main" val="164734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16</a:t>
            </a:fld>
            <a:endParaRPr lang="en-US"/>
          </a:p>
        </p:txBody>
      </p:sp>
    </p:spTree>
    <p:extLst>
      <p:ext uri="{BB962C8B-B14F-4D97-AF65-F5344CB8AC3E}">
        <p14:creationId xmlns:p14="http://schemas.microsoft.com/office/powerpoint/2010/main" val="341155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17</a:t>
            </a:fld>
            <a:endParaRPr lang="en-US"/>
          </a:p>
        </p:txBody>
      </p:sp>
    </p:spTree>
    <p:extLst>
      <p:ext uri="{BB962C8B-B14F-4D97-AF65-F5344CB8AC3E}">
        <p14:creationId xmlns:p14="http://schemas.microsoft.com/office/powerpoint/2010/main" val="110775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18</a:t>
            </a:fld>
            <a:endParaRPr lang="en-US"/>
          </a:p>
        </p:txBody>
      </p:sp>
    </p:spTree>
    <p:extLst>
      <p:ext uri="{BB962C8B-B14F-4D97-AF65-F5344CB8AC3E}">
        <p14:creationId xmlns:p14="http://schemas.microsoft.com/office/powerpoint/2010/main" val="28505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19</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21</a:t>
            </a:fld>
            <a:endParaRPr lang="en-US"/>
          </a:p>
        </p:txBody>
      </p:sp>
    </p:spTree>
    <p:extLst>
      <p:ext uri="{BB962C8B-B14F-4D97-AF65-F5344CB8AC3E}">
        <p14:creationId xmlns:p14="http://schemas.microsoft.com/office/powerpoint/2010/main" val="166292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22</a:t>
            </a:fld>
            <a:endParaRPr lang="en-US"/>
          </a:p>
        </p:txBody>
      </p:sp>
    </p:spTree>
    <p:extLst>
      <p:ext uri="{BB962C8B-B14F-4D97-AF65-F5344CB8AC3E}">
        <p14:creationId xmlns:p14="http://schemas.microsoft.com/office/powerpoint/2010/main" val="20466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23</a:t>
            </a:fld>
            <a:endParaRPr lang="en-US"/>
          </a:p>
        </p:txBody>
      </p:sp>
    </p:spTree>
    <p:extLst>
      <p:ext uri="{BB962C8B-B14F-4D97-AF65-F5344CB8AC3E}">
        <p14:creationId xmlns:p14="http://schemas.microsoft.com/office/powerpoint/2010/main" val="314737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24</a:t>
            </a:fld>
            <a:endParaRPr lang="en-US"/>
          </a:p>
        </p:txBody>
      </p:sp>
    </p:spTree>
    <p:extLst>
      <p:ext uri="{BB962C8B-B14F-4D97-AF65-F5344CB8AC3E}">
        <p14:creationId xmlns:p14="http://schemas.microsoft.com/office/powerpoint/2010/main" val="355823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a:p>
        </p:txBody>
      </p:sp>
    </p:spTree>
    <p:extLst>
      <p:ext uri="{BB962C8B-B14F-4D97-AF65-F5344CB8AC3E}">
        <p14:creationId xmlns:p14="http://schemas.microsoft.com/office/powerpoint/2010/main" val="1497925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a:p>
        </p:txBody>
      </p:sp>
    </p:spTree>
    <p:extLst>
      <p:ext uri="{BB962C8B-B14F-4D97-AF65-F5344CB8AC3E}">
        <p14:creationId xmlns:p14="http://schemas.microsoft.com/office/powerpoint/2010/main" val="2850292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27</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28</a:t>
            </a:fld>
            <a:endParaRPr lang="en-US"/>
          </a:p>
        </p:txBody>
      </p:sp>
    </p:spTree>
    <p:extLst>
      <p:ext uri="{BB962C8B-B14F-4D97-AF65-F5344CB8AC3E}">
        <p14:creationId xmlns:p14="http://schemas.microsoft.com/office/powerpoint/2010/main" val="2465941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29</a:t>
            </a:fld>
            <a:endParaRPr lang="en-US"/>
          </a:p>
        </p:txBody>
      </p:sp>
    </p:spTree>
    <p:extLst>
      <p:ext uri="{BB962C8B-B14F-4D97-AF65-F5344CB8AC3E}">
        <p14:creationId xmlns:p14="http://schemas.microsoft.com/office/powerpoint/2010/main" val="610574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30</a:t>
            </a:fld>
            <a:endParaRPr lang="en-US"/>
          </a:p>
        </p:txBody>
      </p:sp>
    </p:spTree>
    <p:extLst>
      <p:ext uri="{BB962C8B-B14F-4D97-AF65-F5344CB8AC3E}">
        <p14:creationId xmlns:p14="http://schemas.microsoft.com/office/powerpoint/2010/main" val="201138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31</a:t>
            </a:fld>
            <a:endParaRPr lang="en-US"/>
          </a:p>
        </p:txBody>
      </p:sp>
    </p:spTree>
    <p:extLst>
      <p:ext uri="{BB962C8B-B14F-4D97-AF65-F5344CB8AC3E}">
        <p14:creationId xmlns:p14="http://schemas.microsoft.com/office/powerpoint/2010/main" val="1259504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32</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34</a:t>
            </a:fld>
            <a:endParaRPr lang="en-US"/>
          </a:p>
        </p:txBody>
      </p:sp>
    </p:spTree>
    <p:extLst>
      <p:ext uri="{BB962C8B-B14F-4D97-AF65-F5344CB8AC3E}">
        <p14:creationId xmlns:p14="http://schemas.microsoft.com/office/powerpoint/2010/main" val="100259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35</a:t>
            </a:fld>
            <a:endParaRPr lang="en-US"/>
          </a:p>
        </p:txBody>
      </p:sp>
    </p:spTree>
    <p:extLst>
      <p:ext uri="{BB962C8B-B14F-4D97-AF65-F5344CB8AC3E}">
        <p14:creationId xmlns:p14="http://schemas.microsoft.com/office/powerpoint/2010/main" val="3797869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47BDD4D8-51E3-41A7-8E1E-2B0FD5C81E29}" type="slidenum">
              <a:rPr lang="en-US">
                <a:solidFill>
                  <a:prstClr val="black"/>
                </a:solidFill>
                <a:latin typeface="Calibri" panose="020F0502020204030204"/>
              </a:rPr>
              <a:pPr defTabSz="931774">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235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37</a:t>
            </a:fld>
            <a:endParaRPr lang="en-US"/>
          </a:p>
        </p:txBody>
      </p:sp>
    </p:spTree>
    <p:extLst>
      <p:ext uri="{BB962C8B-B14F-4D97-AF65-F5344CB8AC3E}">
        <p14:creationId xmlns:p14="http://schemas.microsoft.com/office/powerpoint/2010/main" val="3149586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38</a:t>
            </a:fld>
            <a:endParaRPr lang="en-US"/>
          </a:p>
        </p:txBody>
      </p:sp>
    </p:spTree>
    <p:extLst>
      <p:ext uri="{BB962C8B-B14F-4D97-AF65-F5344CB8AC3E}">
        <p14:creationId xmlns:p14="http://schemas.microsoft.com/office/powerpoint/2010/main" val="294995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40</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41</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42</a:t>
            </a:fld>
            <a:endParaRPr lang="en-US"/>
          </a:p>
        </p:txBody>
      </p:sp>
    </p:spTree>
    <p:extLst>
      <p:ext uri="{BB962C8B-B14F-4D97-AF65-F5344CB8AC3E}">
        <p14:creationId xmlns:p14="http://schemas.microsoft.com/office/powerpoint/2010/main" val="116773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defTabSz="931774">
              <a:defRPr/>
            </a:pPr>
            <a:fld id="{47BDD4D8-51E3-41A7-8E1E-2B0FD5C81E29}"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67847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43</a:t>
            </a:fld>
            <a:endParaRPr lang="en-US"/>
          </a:p>
        </p:txBody>
      </p:sp>
    </p:spTree>
    <p:extLst>
      <p:ext uri="{BB962C8B-B14F-4D97-AF65-F5344CB8AC3E}">
        <p14:creationId xmlns:p14="http://schemas.microsoft.com/office/powerpoint/2010/main" val="3521037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a:p>
        </p:txBody>
      </p:sp>
    </p:spTree>
    <p:extLst>
      <p:ext uri="{BB962C8B-B14F-4D97-AF65-F5344CB8AC3E}">
        <p14:creationId xmlns:p14="http://schemas.microsoft.com/office/powerpoint/2010/main" val="650569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45</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46</a:t>
            </a:fld>
            <a:endParaRPr lang="en-US"/>
          </a:p>
        </p:txBody>
      </p:sp>
    </p:spTree>
    <p:extLst>
      <p:ext uri="{BB962C8B-B14F-4D97-AF65-F5344CB8AC3E}">
        <p14:creationId xmlns:p14="http://schemas.microsoft.com/office/powerpoint/2010/main" val="3626656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47</a:t>
            </a:fld>
            <a:endParaRPr lang="en-US"/>
          </a:p>
        </p:txBody>
      </p:sp>
    </p:spTree>
    <p:extLst>
      <p:ext uri="{BB962C8B-B14F-4D97-AF65-F5344CB8AC3E}">
        <p14:creationId xmlns:p14="http://schemas.microsoft.com/office/powerpoint/2010/main" val="552403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666157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10EEDFF-1F50-4D72-AE9E-4954D2B137B8}"/>
              </a:ext>
            </a:extLst>
          </p:cNvPr>
          <p:cNvSpPr>
            <a:spLocks noGrp="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1036375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47BDD4D8-51E3-41A7-8E1E-2B0FD5C81E29}" type="slidenum">
              <a:rPr lang="en-US">
                <a:solidFill>
                  <a:prstClr val="black"/>
                </a:solidFill>
                <a:latin typeface="Calibri" panose="020F0502020204030204"/>
              </a:rPr>
              <a:pPr defTabSz="931774">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6906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52</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a:t>
            </a:fld>
            <a:endParaRPr lang="en-US"/>
          </a:p>
        </p:txBody>
      </p:sp>
    </p:spTree>
    <p:extLst>
      <p:ext uri="{BB962C8B-B14F-4D97-AF65-F5344CB8AC3E}">
        <p14:creationId xmlns:p14="http://schemas.microsoft.com/office/powerpoint/2010/main" val="281644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6</a:t>
            </a:fld>
            <a:endParaRPr lang="en-US"/>
          </a:p>
        </p:txBody>
      </p:sp>
    </p:spTree>
    <p:extLst>
      <p:ext uri="{BB962C8B-B14F-4D97-AF65-F5344CB8AC3E}">
        <p14:creationId xmlns:p14="http://schemas.microsoft.com/office/powerpoint/2010/main" val="191668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7</a:t>
            </a:fld>
            <a:endParaRPr lang="en-US" dirty="0"/>
          </a:p>
        </p:txBody>
      </p:sp>
    </p:spTree>
    <p:extLst>
      <p:ext uri="{BB962C8B-B14F-4D97-AF65-F5344CB8AC3E}">
        <p14:creationId xmlns:p14="http://schemas.microsoft.com/office/powerpoint/2010/main" val="371467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8</a:t>
            </a:fld>
            <a:endParaRPr lang="en-US"/>
          </a:p>
        </p:txBody>
      </p:sp>
    </p:spTree>
    <p:extLst>
      <p:ext uri="{BB962C8B-B14F-4D97-AF65-F5344CB8AC3E}">
        <p14:creationId xmlns:p14="http://schemas.microsoft.com/office/powerpoint/2010/main" val="208894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9</a:t>
            </a:fld>
            <a:endParaRPr lang="en-US" dirty="0"/>
          </a:p>
        </p:txBody>
      </p:sp>
    </p:spTree>
    <p:extLst>
      <p:ext uri="{BB962C8B-B14F-4D97-AF65-F5344CB8AC3E}">
        <p14:creationId xmlns:p14="http://schemas.microsoft.com/office/powerpoint/2010/main" val="1062947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2308324"/>
          </a:xfrm>
        </p:spPr>
        <p:txBody>
          <a:bodyPr/>
          <a:lstStyle/>
          <a:p>
            <a:r>
              <a:rPr lang="en-US" dirty="0"/>
              <a:t>2019 National Survey on Drug Use and Health: Lesbian, Gay, &amp; Bisexual (LGB) Adults</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dirty="0"/>
              <a:t>Substance 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891480" cy="369332"/>
          </a:xfrm>
          <a:prstGeom prst="rect">
            <a:avLst/>
          </a:prstGeom>
          <a:noFill/>
        </p:spPr>
        <p:txBody>
          <a:bodyPr wrap="none" rtlCol="0">
            <a:spAutoFit/>
          </a:bodyPr>
          <a:lstStyle/>
          <a:p>
            <a:r>
              <a:rPr lang="en-US" dirty="0"/>
              <a:t>September 2020</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CE0C6-73C0-4AE2-9E7A-A8999CAA0B45}"/>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Misuse among LGB Adults</a:t>
            </a:r>
          </a:p>
        </p:txBody>
      </p:sp>
      <p:pic>
        <p:nvPicPr>
          <p:cNvPr id="14" name="Picture 13">
            <a:extLst>
              <a:ext uri="{FF2B5EF4-FFF2-40B4-BE49-F238E27FC236}">
                <a16:creationId xmlns:a16="http://schemas.microsoft.com/office/drawing/2014/main" id="{36874CBA-C262-4C42-BBCC-99F07F8A3B7E}"/>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30410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832E6-2DF0-4F95-B4ED-A4F35C311E1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Prescription Pain Reliever Misuse and Heroin Use among LGB Adults</a:t>
            </a:r>
          </a:p>
        </p:txBody>
      </p:sp>
      <p:pic>
        <p:nvPicPr>
          <p:cNvPr id="16" name="Picture 15">
            <a:extLst>
              <a:ext uri="{FF2B5EF4-FFF2-40B4-BE49-F238E27FC236}">
                <a16:creationId xmlns:a16="http://schemas.microsoft.com/office/drawing/2014/main" id="{16EB3BCD-A5C6-43D0-BADA-80F3FA21FB40}"/>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095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CB903-D889-4B00-943D-082337FE7E4C}"/>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Prescription Pain Reliever Misuse among LGB Adults</a:t>
            </a:r>
          </a:p>
        </p:txBody>
      </p:sp>
      <p:pic>
        <p:nvPicPr>
          <p:cNvPr id="14" name="Picture 13">
            <a:extLst>
              <a:ext uri="{FF2B5EF4-FFF2-40B4-BE49-F238E27FC236}">
                <a16:creationId xmlns:a16="http://schemas.microsoft.com/office/drawing/2014/main" id="{AC37072E-580A-4876-8C61-6860CBE7AB89}"/>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324106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Autofit/>
          </a:bodyPr>
          <a:lstStyle/>
          <a:p>
            <a:r>
              <a:rPr lang="en-US" sz="2400" dirty="0">
                <a:solidFill>
                  <a:srgbClr val="FFFFFF"/>
                </a:solidFill>
                <a:latin typeface="Segoe UI Semibold" panose="020B0702040204020203" pitchFamily="34" charset="0"/>
                <a:ea typeface="+mn-ea"/>
                <a:cs typeface="+mn-cs"/>
              </a:rPr>
              <a:t>Sources Where Pain Relievers Were Obtained for Most Recent Misuse among LGB Adults Who Misused Prescription Pain Relievers</a:t>
            </a:r>
          </a:p>
        </p:txBody>
      </p:sp>
      <p:pic>
        <p:nvPicPr>
          <p:cNvPr id="6" name="Picture 5">
            <a:extLst>
              <a:ext uri="{FF2B5EF4-FFF2-40B4-BE49-F238E27FC236}">
                <a16:creationId xmlns:a16="http://schemas.microsoft.com/office/drawing/2014/main" id="{C459D378-020D-4846-B1C1-B930C076BFFF}"/>
              </a:ext>
            </a:extLst>
          </p:cNvPr>
          <p:cNvPicPr>
            <a:picLocks noChangeAspect="1"/>
          </p:cNvPicPr>
          <p:nvPr/>
        </p:nvPicPr>
        <p:blipFill>
          <a:blip r:embed="rId3"/>
          <a:stretch>
            <a:fillRect/>
          </a:stretch>
        </p:blipFill>
        <p:spPr>
          <a:xfrm>
            <a:off x="840264" y="914400"/>
            <a:ext cx="11351736" cy="5877053"/>
          </a:xfrm>
          <a:prstGeom prst="rect">
            <a:avLst/>
          </a:prstGeom>
        </p:spPr>
      </p:pic>
    </p:spTree>
    <p:extLst>
      <p:ext uri="{BB962C8B-B14F-4D97-AF65-F5344CB8AC3E}">
        <p14:creationId xmlns:p14="http://schemas.microsoft.com/office/powerpoint/2010/main" val="416663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8613E6-F398-4F0F-B797-4B52E084E3D0}"/>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Misuse of Prescription Opioid Subtypes among LGB Adults</a:t>
            </a:r>
          </a:p>
        </p:txBody>
      </p:sp>
      <p:pic>
        <p:nvPicPr>
          <p:cNvPr id="14" name="Picture 13">
            <a:extLst>
              <a:ext uri="{FF2B5EF4-FFF2-40B4-BE49-F238E27FC236}">
                <a16:creationId xmlns:a16="http://schemas.microsoft.com/office/drawing/2014/main" id="{BC308F1F-9737-4294-B3E3-B014821A8B4C}"/>
              </a:ext>
            </a:extLst>
          </p:cNvPr>
          <p:cNvPicPr>
            <a:picLocks noChangeAspect="1"/>
          </p:cNvPicPr>
          <p:nvPr/>
        </p:nvPicPr>
        <p:blipFill>
          <a:blip r:embed="rId3"/>
          <a:stretch>
            <a:fillRect/>
          </a:stretch>
        </p:blipFill>
        <p:spPr>
          <a:xfrm>
            <a:off x="762000" y="910843"/>
            <a:ext cx="11461473" cy="5870957"/>
          </a:xfrm>
          <a:prstGeom prst="rect">
            <a:avLst/>
          </a:prstGeom>
        </p:spPr>
      </p:pic>
    </p:spTree>
    <p:extLst>
      <p:ext uri="{BB962C8B-B14F-4D97-AF65-F5344CB8AC3E}">
        <p14:creationId xmlns:p14="http://schemas.microsoft.com/office/powerpoint/2010/main" val="311903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C7DB0-2B19-4DEA-92FF-D9EC2675E425}"/>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Heroin Use among LGB Adults</a:t>
            </a:r>
          </a:p>
        </p:txBody>
      </p:sp>
      <p:pic>
        <p:nvPicPr>
          <p:cNvPr id="14" name="Picture 13">
            <a:extLst>
              <a:ext uri="{FF2B5EF4-FFF2-40B4-BE49-F238E27FC236}">
                <a16:creationId xmlns:a16="http://schemas.microsoft.com/office/drawing/2014/main" id="{D7A7E592-8483-4FF9-97CE-EBB8B95A1F38}"/>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111942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F8F71-D752-4FFD-A94A-EFBA413DB1F1}"/>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Heroin-Related Opioid Use Disorder among LGB Adults</a:t>
            </a:r>
          </a:p>
        </p:txBody>
      </p:sp>
      <p:pic>
        <p:nvPicPr>
          <p:cNvPr id="14" name="Picture 13">
            <a:extLst>
              <a:ext uri="{FF2B5EF4-FFF2-40B4-BE49-F238E27FC236}">
                <a16:creationId xmlns:a16="http://schemas.microsoft.com/office/drawing/2014/main" id="{C712C817-E213-4F7E-96A0-1F2BA4EE2C23}"/>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20609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329F4A-A6E5-4570-8D4A-4856B6DFDF4A}"/>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Opioid Use Disorder among LGB Adults</a:t>
            </a:r>
          </a:p>
        </p:txBody>
      </p:sp>
      <p:pic>
        <p:nvPicPr>
          <p:cNvPr id="14" name="Picture 13">
            <a:extLst>
              <a:ext uri="{FF2B5EF4-FFF2-40B4-BE49-F238E27FC236}">
                <a16:creationId xmlns:a16="http://schemas.microsoft.com/office/drawing/2014/main" id="{644514CA-51D1-482B-B05B-846E1F961D9C}"/>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202865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B20E6-62DD-4F03-9AE5-B6C774F96BAF}"/>
              </a:ext>
            </a:extLst>
          </p:cNvPr>
          <p:cNvSpPr txBox="1"/>
          <p:nvPr/>
        </p:nvSpPr>
        <p:spPr>
          <a:xfrm>
            <a:off x="762000" y="0"/>
            <a:ext cx="10947400" cy="952500"/>
          </a:xfrm>
          <a:prstGeom prst="rect">
            <a:avLst/>
          </a:prstGeom>
          <a:noFill/>
        </p:spPr>
        <p:txBody>
          <a:bodyPr vert="horz" rtlCol="0" anchor="ctr">
            <a:noAutofit/>
          </a:bodyPr>
          <a:lstStyle/>
          <a:p>
            <a:r>
              <a:rPr lang="en-US" sz="3200" dirty="0">
                <a:solidFill>
                  <a:srgbClr val="FFFFFF"/>
                </a:solidFill>
                <a:latin typeface="Segoe UI Semibold" panose="020B0702040204020203" pitchFamily="34" charset="0"/>
              </a:rPr>
              <a:t>Treatment Gains: Number of Individuals Receiving Pharmacotherapy for Opioid Use Disorder (MAT)</a:t>
            </a:r>
          </a:p>
        </p:txBody>
      </p:sp>
      <p:pic>
        <p:nvPicPr>
          <p:cNvPr id="5" name="Picture 4">
            <a:extLst>
              <a:ext uri="{FF2B5EF4-FFF2-40B4-BE49-F238E27FC236}">
                <a16:creationId xmlns:a16="http://schemas.microsoft.com/office/drawing/2014/main" id="{49F3D8FB-E888-4521-9B41-115DFA55F7F5}"/>
              </a:ext>
            </a:extLst>
          </p:cNvPr>
          <p:cNvPicPr>
            <a:picLocks noChangeAspect="1"/>
          </p:cNvPicPr>
          <p:nvPr/>
        </p:nvPicPr>
        <p:blipFill>
          <a:blip r:embed="rId3"/>
          <a:stretch>
            <a:fillRect/>
          </a:stretch>
        </p:blipFill>
        <p:spPr>
          <a:xfrm>
            <a:off x="282438" y="1270578"/>
            <a:ext cx="11833362" cy="5054022"/>
          </a:xfrm>
          <a:prstGeom prst="rect">
            <a:avLst/>
          </a:prstGeom>
        </p:spPr>
      </p:pic>
    </p:spTree>
    <p:extLst>
      <p:ext uri="{BB962C8B-B14F-4D97-AF65-F5344CB8AC3E}">
        <p14:creationId xmlns:p14="http://schemas.microsoft.com/office/powerpoint/2010/main" val="345968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1490325" cy="960147"/>
          </a:xfrm>
        </p:spPr>
        <p:txBody>
          <a:bodyPr>
            <a:normAutofit/>
          </a:bodyPr>
          <a:lstStyle/>
          <a:p>
            <a:r>
              <a:rPr lang="en-US" sz="2600" dirty="0"/>
              <a:t>Summary: Opioid Misuse in the United States</a:t>
            </a:r>
          </a:p>
        </p:txBody>
      </p:sp>
      <p:sp>
        <p:nvSpPr>
          <p:cNvPr id="3" name="Content Placeholder 2"/>
          <p:cNvSpPr>
            <a:spLocks noGrp="1"/>
          </p:cNvSpPr>
          <p:nvPr>
            <p:ph idx="1"/>
          </p:nvPr>
        </p:nvSpPr>
        <p:spPr>
          <a:xfrm>
            <a:off x="179125" y="960147"/>
            <a:ext cx="12047034" cy="5819791"/>
          </a:xfrm>
          <a:noFill/>
        </p:spPr>
        <p:txBody>
          <a:bodyPr>
            <a:normAutofit/>
          </a:bodyPr>
          <a:lstStyle/>
          <a:p>
            <a:pPr lvl="0"/>
            <a:endParaRPr lang="en-US" sz="2600" dirty="0"/>
          </a:p>
          <a:p>
            <a:pPr lvl="0"/>
            <a:endParaRPr lang="en-US" sz="2600" dirty="0"/>
          </a:p>
          <a:p>
            <a:pPr lvl="0"/>
            <a:r>
              <a:rPr lang="en-US" sz="2600" dirty="0"/>
              <a:t>Significant decline in opioid misuse for LGB adults ages 18-25 when compared to 2016-2017, however, opioid misuse has significantly increased for LGB adults ages 26 and older when compared to 2017.</a:t>
            </a:r>
          </a:p>
          <a:p>
            <a:pPr lvl="0"/>
            <a:endParaRPr lang="en-US" sz="2600" dirty="0"/>
          </a:p>
          <a:p>
            <a:pPr lvl="0"/>
            <a:r>
              <a:rPr lang="en-US" sz="2600" dirty="0"/>
              <a:t>Prescription pain reliever misuse has significantly decreased in LGB adults ages 18-25 as compared to 2017.</a:t>
            </a:r>
          </a:p>
          <a:p>
            <a:pPr lvl="0"/>
            <a:endParaRPr lang="en-US" sz="2600" dirty="0"/>
          </a:p>
          <a:p>
            <a:pPr lvl="0"/>
            <a:r>
              <a:rPr lang="en-US" sz="2600" dirty="0"/>
              <a:t>Opioid use disorder significantly declined in LGB adults ages 18 to 25 as compared to 2016.</a:t>
            </a:r>
          </a:p>
          <a:p>
            <a:pPr lvl="0"/>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283015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Survey on Drug Use and Health (NSDUH)</a:t>
            </a:r>
          </a:p>
        </p:txBody>
      </p:sp>
      <p:sp>
        <p:nvSpPr>
          <p:cNvPr id="4" name="Content Placeholder 3"/>
          <p:cNvSpPr>
            <a:spLocks noGrp="1"/>
          </p:cNvSpPr>
          <p:nvPr>
            <p:ph idx="4294967295"/>
          </p:nvPr>
        </p:nvSpPr>
        <p:spPr>
          <a:xfrm>
            <a:off x="701675" y="1066799"/>
            <a:ext cx="10788650" cy="5096257"/>
          </a:xfrm>
          <a:solidFill>
            <a:schemeClr val="bg1"/>
          </a:solidFill>
        </p:spPr>
        <p:txBody>
          <a:bodyPr>
            <a:noAutofit/>
          </a:bodyPr>
          <a:lstStyle/>
          <a:p>
            <a:pPr>
              <a:tabLst>
                <a:tab pos="457200" algn="l"/>
              </a:tabLst>
            </a:pPr>
            <a:r>
              <a:rPr lang="en-US" sz="2300" dirty="0">
                <a:ea typeface="Times New Roman" panose="02020603050405020304" pitchFamily="18" charset="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300" dirty="0">
                <a:ea typeface="Times New Roman" panose="02020603050405020304" pitchFamily="18" charset="0"/>
                <a:cs typeface="Times New Roman" panose="02020603050405020304" pitchFamily="18" charset="0"/>
              </a:rPr>
              <a:t>NSDUH is collected face-to-face by field interviewers who read less sensitive questions to respondents and transition respondents to audio computer assisted self‑interviewing for sensitive items.</a:t>
            </a:r>
          </a:p>
          <a:p>
            <a:pPr>
              <a:tabLst>
                <a:tab pos="457200" algn="l"/>
              </a:tabLst>
            </a:pPr>
            <a:r>
              <a:rPr lang="en-US" sz="23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Includes: Households, college dorms, homeless in shelters, civilians on military bases </a:t>
            </a:r>
          </a:p>
          <a:p>
            <a:pPr lvl="1">
              <a:spcBef>
                <a:spcPts val="1000"/>
              </a:spcBef>
              <a:tabLst>
                <a:tab pos="914400" algn="l"/>
              </a:tabLst>
            </a:pPr>
            <a:r>
              <a:rPr lang="en-US" sz="2300" dirty="0">
                <a:ea typeface="Times New Roman" panose="02020603050405020304" pitchFamily="18" charset="0"/>
                <a:cs typeface="Times New Roman" panose="02020603050405020304" pitchFamily="18" charset="0"/>
              </a:rPr>
              <a:t>Excludes: Active military, long-term hospital residents, prison populations, homeless not in shelters</a:t>
            </a:r>
          </a:p>
          <a:p>
            <a:pPr>
              <a:tabLst>
                <a:tab pos="457200" algn="l"/>
              </a:tabLst>
            </a:pPr>
            <a:r>
              <a:rPr lang="en-US" sz="2300" dirty="0">
                <a:ea typeface="Times New Roman" panose="02020603050405020304" pitchFamily="18" charset="0"/>
                <a:cs typeface="Times New Roman" panose="02020603050405020304" pitchFamily="18" charset="0"/>
              </a:rPr>
              <a:t>Sample includes all 50 states and DC</a:t>
            </a:r>
          </a:p>
          <a:p>
            <a:pPr>
              <a:tabLst>
                <a:tab pos="457200" algn="l"/>
              </a:tabLst>
            </a:pPr>
            <a:r>
              <a:rPr lang="en-US" sz="2300" dirty="0">
                <a:ea typeface="Times New Roman" panose="02020603050405020304" pitchFamily="18" charset="0"/>
                <a:cs typeface="Times New Roman" panose="02020603050405020304" pitchFamily="18" charset="0"/>
              </a:rPr>
              <a:t>Approximately 67,500 persons are interviewed annually</a:t>
            </a:r>
          </a:p>
          <a:p>
            <a:pPr>
              <a:tabLst>
                <a:tab pos="457200" algn="l"/>
              </a:tabLst>
            </a:pPr>
            <a:r>
              <a:rPr lang="en-US" sz="2300" dirty="0">
                <a:ea typeface="Times New Roman" panose="02020603050405020304" pitchFamily="18" charset="0"/>
                <a:cs typeface="Times New Roman" panose="02020603050405020304" pitchFamily="18" charset="0"/>
              </a:rPr>
              <a:t>Data collected from January to December </a:t>
            </a:r>
          </a:p>
        </p:txBody>
      </p:sp>
    </p:spTree>
    <p:extLst>
      <p:ext uri="{BB962C8B-B14F-4D97-AF65-F5344CB8AC3E}">
        <p14:creationId xmlns:p14="http://schemas.microsoft.com/office/powerpoint/2010/main" val="350015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DBBAD-0397-46A1-9BA5-623E2339D1D6}"/>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Past Month Marijuana Use for All Age Groups among LGB Adults</a:t>
            </a:r>
          </a:p>
        </p:txBody>
      </p:sp>
      <p:pic>
        <p:nvPicPr>
          <p:cNvPr id="14" name="Picture 13">
            <a:extLst>
              <a:ext uri="{FF2B5EF4-FFF2-40B4-BE49-F238E27FC236}">
                <a16:creationId xmlns:a16="http://schemas.microsoft.com/office/drawing/2014/main" id="{57FE82A2-BCFE-441B-8C59-B55887BC19EA}"/>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55808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FEE1E5-3B75-44C3-A4F6-B72A52F6D642}"/>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Marijuana Use among LGB Young Adults (18-25 y.o.)</a:t>
            </a:r>
          </a:p>
        </p:txBody>
      </p:sp>
      <p:pic>
        <p:nvPicPr>
          <p:cNvPr id="14" name="Picture 13">
            <a:extLst>
              <a:ext uri="{FF2B5EF4-FFF2-40B4-BE49-F238E27FC236}">
                <a16:creationId xmlns:a16="http://schemas.microsoft.com/office/drawing/2014/main" id="{0F7D3483-6832-4352-9156-13CA67178D4A}"/>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334887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13F52-B0E2-4E17-B18C-C09BAB94E4A6}"/>
              </a:ext>
            </a:extLst>
          </p:cNvPr>
          <p:cNvSpPr txBox="1"/>
          <p:nvPr/>
        </p:nvSpPr>
        <p:spPr>
          <a:xfrm>
            <a:off x="685800" y="0"/>
            <a:ext cx="10947400" cy="927100"/>
          </a:xfrm>
          <a:prstGeom prst="rect">
            <a:avLst/>
          </a:prstGeom>
          <a:noFill/>
        </p:spPr>
        <p:txBody>
          <a:bodyPr vert="horz" rtlCol="0" anchor="ctr">
            <a:normAutofit/>
          </a:bodyPr>
          <a:lstStyle/>
          <a:p>
            <a:r>
              <a:rPr lang="en-US" sz="2800">
                <a:solidFill>
                  <a:srgbClr val="FFFFFF"/>
                </a:solidFill>
                <a:latin typeface="Segoe UI Semibold" panose="020B0702040204020203" pitchFamily="34" charset="0"/>
              </a:rPr>
              <a:t>Significant Increase in Marijuana Use among LGB Adults 26+</a:t>
            </a:r>
          </a:p>
        </p:txBody>
      </p:sp>
      <p:pic>
        <p:nvPicPr>
          <p:cNvPr id="14" name="Picture 13">
            <a:extLst>
              <a:ext uri="{FF2B5EF4-FFF2-40B4-BE49-F238E27FC236}">
                <a16:creationId xmlns:a16="http://schemas.microsoft.com/office/drawing/2014/main" id="{4FC44BC6-045C-4477-8D6E-BFA4BBF1A934}"/>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91540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576819-547B-4EFB-8F02-D7E3339E2125}"/>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Marijuana Use Disorder among LGB Adults</a:t>
            </a:r>
          </a:p>
        </p:txBody>
      </p:sp>
      <p:pic>
        <p:nvPicPr>
          <p:cNvPr id="14" name="Picture 13">
            <a:extLst>
              <a:ext uri="{FF2B5EF4-FFF2-40B4-BE49-F238E27FC236}">
                <a16:creationId xmlns:a16="http://schemas.microsoft.com/office/drawing/2014/main" id="{76BF291F-4DD5-4F02-A321-BDD4AFBC9800}"/>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178950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14938-419A-41C2-B99D-A5F31894FF67}"/>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Marijuana Use among LGB Women by Pregnancy Status</a:t>
            </a:r>
          </a:p>
        </p:txBody>
      </p:sp>
      <p:pic>
        <p:nvPicPr>
          <p:cNvPr id="14" name="Picture 13">
            <a:extLst>
              <a:ext uri="{FF2B5EF4-FFF2-40B4-BE49-F238E27FC236}">
                <a16:creationId xmlns:a16="http://schemas.microsoft.com/office/drawing/2014/main" id="{77AAD8F7-398C-4732-88E3-00F915BAD0B5}"/>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873116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3592C0-79DA-4DC2-8554-573C6882FBAD}"/>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Daily or Almost Daily Marijuana Use among LGB Women by Pregnancy Status</a:t>
            </a:r>
          </a:p>
        </p:txBody>
      </p:sp>
      <p:pic>
        <p:nvPicPr>
          <p:cNvPr id="14" name="Picture 13">
            <a:extLst>
              <a:ext uri="{FF2B5EF4-FFF2-40B4-BE49-F238E27FC236}">
                <a16:creationId xmlns:a16="http://schemas.microsoft.com/office/drawing/2014/main" id="{3BE1A703-B768-415A-A343-B8BA701A9094}"/>
              </a:ext>
            </a:extLst>
          </p:cNvPr>
          <p:cNvPicPr>
            <a:picLocks noChangeAspect="1"/>
          </p:cNvPicPr>
          <p:nvPr/>
        </p:nvPicPr>
        <p:blipFill>
          <a:blip r:embed="rId3"/>
          <a:stretch>
            <a:fillRect/>
          </a:stretch>
        </p:blipFill>
        <p:spPr>
          <a:xfrm>
            <a:off x="762000" y="910843"/>
            <a:ext cx="11479763" cy="5870957"/>
          </a:xfrm>
          <a:prstGeom prst="rect">
            <a:avLst/>
          </a:prstGeom>
        </p:spPr>
      </p:pic>
    </p:spTree>
    <p:extLst>
      <p:ext uri="{BB962C8B-B14F-4D97-AF65-F5344CB8AC3E}">
        <p14:creationId xmlns:p14="http://schemas.microsoft.com/office/powerpoint/2010/main" val="429876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 Use: Health Concerns</a:t>
            </a:r>
          </a:p>
        </p:txBody>
      </p:sp>
      <p:sp>
        <p:nvSpPr>
          <p:cNvPr id="3" name="Content Placeholder 2"/>
          <p:cNvSpPr>
            <a:spLocks noGrp="1"/>
          </p:cNvSpPr>
          <p:nvPr>
            <p:ph idx="1"/>
          </p:nvPr>
        </p:nvSpPr>
        <p:spPr>
          <a:xfrm>
            <a:off x="46037" y="933477"/>
            <a:ext cx="11963400" cy="5715000"/>
          </a:xfrm>
        </p:spPr>
        <p:txBody>
          <a:bodyPr>
            <a:normAutofit/>
          </a:bodyPr>
          <a:lstStyle/>
          <a:p>
            <a:endParaRPr lang="en-US" sz="2000" dirty="0"/>
          </a:p>
          <a:p>
            <a:endParaRPr lang="en-US" sz="2000" dirty="0"/>
          </a:p>
          <a:p>
            <a:r>
              <a:rPr lang="en-US" dirty="0"/>
              <a:t>Past month marijuana use for LGB adults ages 18 and older has significantly increased as compared to 2016.</a:t>
            </a:r>
          </a:p>
          <a:p>
            <a:endParaRPr lang="en-US" dirty="0"/>
          </a:p>
          <a:p>
            <a:r>
              <a:rPr lang="en-US" dirty="0"/>
              <a:t>There were significant increases in past month and past year daily or almost daily marijuana use for LGB adults ages 26 and older. </a:t>
            </a:r>
          </a:p>
          <a:p>
            <a:endParaRPr lang="en-US" dirty="0"/>
          </a:p>
          <a:p>
            <a:r>
              <a:rPr lang="en-US" dirty="0"/>
              <a:t>There were significant increases in past month and daily or almost daily marijuana use for non-pregnant LGB women ages 18-44.</a:t>
            </a:r>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C65A0-0771-4F2D-B4E7-85C6ED8AB555}"/>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Cocaine Use among LGB Adults</a:t>
            </a:r>
          </a:p>
        </p:txBody>
      </p:sp>
      <p:pic>
        <p:nvPicPr>
          <p:cNvPr id="14" name="Picture 13">
            <a:extLst>
              <a:ext uri="{FF2B5EF4-FFF2-40B4-BE49-F238E27FC236}">
                <a16:creationId xmlns:a16="http://schemas.microsoft.com/office/drawing/2014/main" id="{6F676B36-96E4-4EC5-8A98-C702922A57BD}"/>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84661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942F62-CDBF-443E-9E08-7CCAF941C7A2}"/>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Methamphetamine Use among LGB Adults</a:t>
            </a:r>
          </a:p>
        </p:txBody>
      </p:sp>
      <p:pic>
        <p:nvPicPr>
          <p:cNvPr id="14" name="Picture 13">
            <a:extLst>
              <a:ext uri="{FF2B5EF4-FFF2-40B4-BE49-F238E27FC236}">
                <a16:creationId xmlns:a16="http://schemas.microsoft.com/office/drawing/2014/main" id="{C41B67F4-39AA-46FF-B078-D4B80E7F6F10}"/>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42324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Use NSDUH?</a:t>
            </a:r>
          </a:p>
        </p:txBody>
      </p:sp>
      <p:sp>
        <p:nvSpPr>
          <p:cNvPr id="3" name="Content Placeholder 2"/>
          <p:cNvSpPr>
            <a:spLocks noGrp="1"/>
          </p:cNvSpPr>
          <p:nvPr>
            <p:ph idx="1"/>
          </p:nvPr>
        </p:nvSpPr>
        <p:spPr/>
        <p:txBody>
          <a:bodyPr/>
          <a:lstStyle/>
          <a:p>
            <a:r>
              <a:rPr lang="en-US" sz="2800" dirty="0"/>
              <a:t>Provides a window into the state of substance use and mental health issues in the United States</a:t>
            </a:r>
          </a:p>
          <a:p>
            <a:r>
              <a:rPr lang="en-US" sz="2800" dirty="0"/>
              <a:t>Helps to guide policy directions in addressing: </a:t>
            </a:r>
          </a:p>
          <a:p>
            <a:pPr lvl="1"/>
            <a:r>
              <a:rPr lang="en-US" sz="2800" dirty="0"/>
              <a:t>problem substances</a:t>
            </a:r>
          </a:p>
          <a:p>
            <a:pPr lvl="1"/>
            <a:r>
              <a:rPr lang="en-US" sz="2800" dirty="0"/>
              <a:t>prevalence of mental illness</a:t>
            </a:r>
          </a:p>
          <a:p>
            <a:pPr lvl="1"/>
            <a:r>
              <a:rPr lang="en-US" sz="2800" dirty="0"/>
              <a:t>intersection of substance use and mental health issues</a:t>
            </a:r>
          </a:p>
          <a:p>
            <a:pPr lvl="1"/>
            <a:r>
              <a:rPr lang="en-US" sz="2800" dirty="0"/>
              <a:t>provides insights that can be studied in the context of data from other agencies to help in decision-making about what types of resources are needed and where resources should be directed</a:t>
            </a:r>
          </a:p>
          <a:p>
            <a:endParaRPr lang="en-US" dirty="0"/>
          </a:p>
        </p:txBody>
      </p:sp>
    </p:spTree>
    <p:extLst>
      <p:ext uri="{BB962C8B-B14F-4D97-AF65-F5344CB8AC3E}">
        <p14:creationId xmlns:p14="http://schemas.microsoft.com/office/powerpoint/2010/main" val="367658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FEDDD-BAE0-4F75-B6CE-31D2098804F6}"/>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Misuse of Prescription Stimulants among LGB Adults</a:t>
            </a:r>
          </a:p>
        </p:txBody>
      </p:sp>
      <p:pic>
        <p:nvPicPr>
          <p:cNvPr id="14" name="Picture 13">
            <a:extLst>
              <a:ext uri="{FF2B5EF4-FFF2-40B4-BE49-F238E27FC236}">
                <a16:creationId xmlns:a16="http://schemas.microsoft.com/office/drawing/2014/main" id="{919D38F0-DA28-41C9-BD00-BE6317ADFF51}"/>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311728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C229-FF3A-4E72-9518-AEFACD181A37}"/>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LSD Use among LGB Adults for All Age Groups</a:t>
            </a:r>
          </a:p>
        </p:txBody>
      </p:sp>
      <p:pic>
        <p:nvPicPr>
          <p:cNvPr id="14" name="Picture 13">
            <a:extLst>
              <a:ext uri="{FF2B5EF4-FFF2-40B4-BE49-F238E27FC236}">
                <a16:creationId xmlns:a16="http://schemas.microsoft.com/office/drawing/2014/main" id="{FB1AB9CB-E04E-4F37-A21B-DEE67C60BBB9}"/>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1832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2039600" cy="960147"/>
          </a:xfrm>
        </p:spPr>
        <p:txBody>
          <a:bodyPr>
            <a:normAutofit/>
          </a:bodyPr>
          <a:lstStyle/>
          <a:p>
            <a:r>
              <a:rPr lang="en-US" sz="2600" dirty="0"/>
              <a:t>Summary: Other Substance Use in the United States in 2019 Compared to Past Years </a:t>
            </a:r>
          </a:p>
        </p:txBody>
      </p:sp>
      <p:sp>
        <p:nvSpPr>
          <p:cNvPr id="3" name="Content Placeholder 2"/>
          <p:cNvSpPr>
            <a:spLocks noGrp="1"/>
          </p:cNvSpPr>
          <p:nvPr>
            <p:ph idx="1"/>
          </p:nvPr>
        </p:nvSpPr>
        <p:spPr>
          <a:xfrm>
            <a:off x="152400" y="960149"/>
            <a:ext cx="12039600" cy="5516852"/>
          </a:xfrm>
          <a:noFill/>
        </p:spPr>
        <p:txBody>
          <a:bodyPr>
            <a:normAutofit/>
          </a:bodyPr>
          <a:lstStyle/>
          <a:p>
            <a:endParaRPr lang="en-US" dirty="0"/>
          </a:p>
          <a:p>
            <a:r>
              <a:rPr lang="en-US" dirty="0"/>
              <a:t>In 2019 there were significant increases in methamphetamine use among LGB adults ages 26 and older as compared to 2016 and 2017.</a:t>
            </a:r>
          </a:p>
          <a:p>
            <a:endParaRPr lang="en-US" dirty="0"/>
          </a:p>
          <a:p>
            <a:r>
              <a:rPr lang="en-US" dirty="0"/>
              <a:t>There was a slight decrease in misuse of prescription stimulants among LGB adults ages 18-25, but a slight increase for ages 26 and older.</a:t>
            </a:r>
          </a:p>
          <a:p>
            <a:endParaRPr lang="en-US" dirty="0"/>
          </a:p>
          <a:p>
            <a:r>
              <a:rPr lang="en-US" dirty="0"/>
              <a:t>Past year LSD misuse slightly increased for all ages for LGB adults as compared to 2018. </a:t>
            </a:r>
          </a:p>
          <a:p>
            <a:pPr marL="0" indent="0" algn="ctr">
              <a:buNone/>
            </a:pPr>
            <a:endParaRPr lang="en-US" b="1" dirty="0"/>
          </a:p>
          <a:p>
            <a:pPr marL="0" indent="0">
              <a:buNone/>
            </a:pPr>
            <a:endParaRPr lang="en-US" dirty="0"/>
          </a:p>
        </p:txBody>
      </p:sp>
    </p:spTree>
    <p:extLst>
      <p:ext uri="{BB962C8B-B14F-4D97-AF65-F5344CB8AC3E}">
        <p14:creationId xmlns:p14="http://schemas.microsoft.com/office/powerpoint/2010/main" val="374161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7369903" cy="584775"/>
          </a:xfrm>
          <a:prstGeom prst="rect">
            <a:avLst/>
          </a:prstGeom>
          <a:noFill/>
        </p:spPr>
        <p:txBody>
          <a:bodyPr wrap="none" rtlCol="0">
            <a:spAutoFit/>
          </a:bodyPr>
          <a:lstStyle/>
          <a:p>
            <a:r>
              <a:rPr lang="en-US" sz="3200" b="1" dirty="0"/>
              <a:t>Polysubstance Use and Mental Illness</a:t>
            </a:r>
          </a:p>
        </p:txBody>
      </p:sp>
    </p:spTree>
    <p:extLst>
      <p:ext uri="{BB962C8B-B14F-4D97-AF65-F5344CB8AC3E}">
        <p14:creationId xmlns:p14="http://schemas.microsoft.com/office/powerpoint/2010/main" val="213540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D1988-05C6-4FEC-B5C2-4FC234AA1FEB}"/>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Alcohol Use Related to Other Substance Use, MDE and SMI among LGB Adults</a:t>
            </a:r>
          </a:p>
        </p:txBody>
      </p:sp>
      <p:pic>
        <p:nvPicPr>
          <p:cNvPr id="16" name="Picture 15">
            <a:extLst>
              <a:ext uri="{FF2B5EF4-FFF2-40B4-BE49-F238E27FC236}">
                <a16:creationId xmlns:a16="http://schemas.microsoft.com/office/drawing/2014/main" id="{0B4E7FF0-0FC0-42B4-AD3C-748475D356F4}"/>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71950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2F56E5-0EE0-4D93-9060-B1D82A71207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Marijuana Use Related to Other Substance Use, MDE and SMI among LGB Adults</a:t>
            </a:r>
          </a:p>
        </p:txBody>
      </p:sp>
      <p:pic>
        <p:nvPicPr>
          <p:cNvPr id="16" name="Picture 15">
            <a:extLst>
              <a:ext uri="{FF2B5EF4-FFF2-40B4-BE49-F238E27FC236}">
                <a16:creationId xmlns:a16="http://schemas.microsoft.com/office/drawing/2014/main" id="{2EB1A8A6-0BE8-4621-ACF7-A4C948C0D8E6}"/>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369632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591" y="67270"/>
            <a:ext cx="1203960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a:ea typeface="+mn-ea"/>
                <a:cs typeface="+mn-cs"/>
              </a:rPr>
              <a:t>Comparison of Rates of Mental/Substance Use Disorders Associated with Marijuana Use among LGB Adults: National vs. Colorado Data from the National Survey on Drug Use and Health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13" name="Picture 12">
            <a:extLst>
              <a:ext uri="{FF2B5EF4-FFF2-40B4-BE49-F238E27FC236}">
                <a16:creationId xmlns:a16="http://schemas.microsoft.com/office/drawing/2014/main" id="{820127A7-7929-4A37-8917-08E617E1CF5E}"/>
              </a:ext>
            </a:extLst>
          </p:cNvPr>
          <p:cNvPicPr>
            <a:picLocks noChangeAspect="1"/>
          </p:cNvPicPr>
          <p:nvPr/>
        </p:nvPicPr>
        <p:blipFill>
          <a:blip r:embed="rId3"/>
          <a:stretch>
            <a:fillRect/>
          </a:stretch>
        </p:blipFill>
        <p:spPr>
          <a:xfrm>
            <a:off x="152400" y="898650"/>
            <a:ext cx="11699238" cy="5883150"/>
          </a:xfrm>
          <a:prstGeom prst="rect">
            <a:avLst/>
          </a:prstGeom>
        </p:spPr>
      </p:pic>
    </p:spTree>
    <p:extLst>
      <p:ext uri="{BB962C8B-B14F-4D97-AF65-F5344CB8AC3E}">
        <p14:creationId xmlns:p14="http://schemas.microsoft.com/office/powerpoint/2010/main" val="199845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DDCE44-7996-4881-A7CD-521D78E704BE}"/>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Opioid Misuse Related to Other Substance Use, MDE and SMI among LGB Adults</a:t>
            </a:r>
          </a:p>
        </p:txBody>
      </p:sp>
      <p:pic>
        <p:nvPicPr>
          <p:cNvPr id="16" name="Picture 15">
            <a:extLst>
              <a:ext uri="{FF2B5EF4-FFF2-40B4-BE49-F238E27FC236}">
                <a16:creationId xmlns:a16="http://schemas.microsoft.com/office/drawing/2014/main" id="{04F5779C-6160-4211-8EC8-0ACD93B48A17}"/>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2761602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4C2E9-8754-42A0-AAEE-74384A362524}"/>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Methamphetamine Use Related to Other Substance Use, MDE and SMI among LGB Adults</a:t>
            </a:r>
          </a:p>
        </p:txBody>
      </p:sp>
      <p:pic>
        <p:nvPicPr>
          <p:cNvPr id="16" name="Picture 15">
            <a:extLst>
              <a:ext uri="{FF2B5EF4-FFF2-40B4-BE49-F238E27FC236}">
                <a16:creationId xmlns:a16="http://schemas.microsoft.com/office/drawing/2014/main" id="{841D3C8C-AD7C-4D42-ABB5-3C1D0B2719EA}"/>
              </a:ext>
            </a:extLst>
          </p:cNvPr>
          <p:cNvPicPr>
            <a:picLocks noChangeAspect="1"/>
          </p:cNvPicPr>
          <p:nvPr/>
        </p:nvPicPr>
        <p:blipFill>
          <a:blip r:embed="rId3"/>
          <a:stretch>
            <a:fillRect/>
          </a:stretch>
        </p:blipFill>
        <p:spPr>
          <a:xfrm>
            <a:off x="533400" y="910843"/>
            <a:ext cx="11693141" cy="5870957"/>
          </a:xfrm>
          <a:prstGeom prst="rect">
            <a:avLst/>
          </a:prstGeom>
        </p:spPr>
      </p:pic>
    </p:spTree>
    <p:extLst>
      <p:ext uri="{BB962C8B-B14F-4D97-AF65-F5344CB8AC3E}">
        <p14:creationId xmlns:p14="http://schemas.microsoft.com/office/powerpoint/2010/main" val="2009165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65150" y="1752600"/>
            <a:ext cx="10788650" cy="4668838"/>
          </a:xfrm>
        </p:spPr>
        <p:txBody>
          <a:bodyPr/>
          <a:lstStyle/>
          <a:p>
            <a:r>
              <a:rPr lang="en-US" dirty="0"/>
              <a:t>Polysubstance use is common—if a person is having problems with one substance, they are likely using and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75348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fontScale="90000"/>
          </a:bodyPr>
          <a:lstStyle/>
          <a:p>
            <a:r>
              <a:rPr lang="en-US" dirty="0"/>
              <a:t>Mental Illness and Substance Use Disorders in America among LGB Adults (</a:t>
            </a:r>
            <a:r>
              <a:rPr lang="en-US" u="sng" dirty="0"/>
              <a:t>&gt;</a:t>
            </a:r>
            <a:r>
              <a:rPr lang="en-US" dirty="0"/>
              <a:t>18 </a:t>
            </a:r>
            <a:r>
              <a:rPr lang="en-US" dirty="0" err="1"/>
              <a:t>y.o</a:t>
            </a:r>
            <a:r>
              <a:rPr lang="en-US" dirty="0"/>
              <a:t>.)</a:t>
            </a:r>
          </a:p>
        </p:txBody>
      </p:sp>
      <p:pic>
        <p:nvPicPr>
          <p:cNvPr id="9" name="Picture 8">
            <a:extLst>
              <a:ext uri="{FF2B5EF4-FFF2-40B4-BE49-F238E27FC236}">
                <a16:creationId xmlns:a16="http://schemas.microsoft.com/office/drawing/2014/main" id="{6C8153B7-1BDA-4D2D-A76A-F89506153173}"/>
              </a:ext>
            </a:extLst>
          </p:cNvPr>
          <p:cNvPicPr>
            <a:picLocks noChangeAspect="1"/>
          </p:cNvPicPr>
          <p:nvPr/>
        </p:nvPicPr>
        <p:blipFill>
          <a:blip r:embed="rId3"/>
          <a:stretch>
            <a:fillRect/>
          </a:stretch>
        </p:blipFill>
        <p:spPr>
          <a:xfrm>
            <a:off x="228600" y="914400"/>
            <a:ext cx="11943099" cy="5877053"/>
          </a:xfrm>
          <a:prstGeom prst="rect">
            <a:avLst/>
          </a:prstGeom>
        </p:spPr>
      </p:pic>
    </p:spTree>
    <p:extLst>
      <p:ext uri="{BB962C8B-B14F-4D97-AF65-F5344CB8AC3E}">
        <p14:creationId xmlns:p14="http://schemas.microsoft.com/office/powerpoint/2010/main" val="748051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6000" b="1" dirty="0">
                <a:latin typeface="Calibri" panose="020F0502020204030204" pitchFamily="34" charset="0"/>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CAB1B-9442-4D3F-94A7-7D2D4931AE3D}"/>
              </a:ext>
            </a:extLst>
          </p:cNvPr>
          <p:cNvSpPr txBox="1"/>
          <p:nvPr/>
        </p:nvSpPr>
        <p:spPr>
          <a:xfrm>
            <a:off x="685800" y="0"/>
            <a:ext cx="10947400" cy="927100"/>
          </a:xfrm>
          <a:prstGeom prst="rect">
            <a:avLst/>
          </a:prstGeom>
          <a:noFill/>
        </p:spPr>
        <p:txBody>
          <a:bodyPr vert="horz" rtlCol="0" anchor="ctr">
            <a:noAutofit/>
          </a:bodyPr>
          <a:lstStyle/>
          <a:p>
            <a:r>
              <a:rPr lang="en-US" sz="2500" dirty="0">
                <a:solidFill>
                  <a:srgbClr val="FFFFFF"/>
                </a:solidFill>
                <a:latin typeface="Segoe UI Semibold" panose="020B0702040204020203" pitchFamily="34" charset="0"/>
              </a:rPr>
              <a:t>Serious Mental Illness (SMI) </a:t>
            </a:r>
            <a:r>
              <a:rPr lang="en-US" sz="2500" dirty="0">
                <a:solidFill>
                  <a:prstClr val="white"/>
                </a:solidFill>
                <a:latin typeface="Segoe UI Semibold"/>
                <a:ea typeface="+mj-ea"/>
                <a:cs typeface="+mj-cs"/>
              </a:rPr>
              <a:t>among LGB Adults</a:t>
            </a:r>
            <a:endParaRPr lang="en-US" sz="2800" dirty="0">
              <a:solidFill>
                <a:schemeClr val="bg1"/>
              </a:solidFill>
              <a:latin typeface="Segoe UI Semibold" panose="020B0702040204020203" pitchFamily="34" charset="0"/>
            </a:endParaRPr>
          </a:p>
        </p:txBody>
      </p:sp>
      <p:pic>
        <p:nvPicPr>
          <p:cNvPr id="41" name="Picture 40">
            <a:extLst>
              <a:ext uri="{FF2B5EF4-FFF2-40B4-BE49-F238E27FC236}">
                <a16:creationId xmlns:a16="http://schemas.microsoft.com/office/drawing/2014/main" id="{1AB9366F-8597-489D-8B5B-5E18866DAF3C}"/>
              </a:ext>
            </a:extLst>
          </p:cNvPr>
          <p:cNvPicPr>
            <a:picLocks noChangeAspect="1"/>
          </p:cNvPicPr>
          <p:nvPr/>
        </p:nvPicPr>
        <p:blipFill>
          <a:blip r:embed="rId3"/>
          <a:stretch>
            <a:fillRect/>
          </a:stretch>
        </p:blipFill>
        <p:spPr>
          <a:xfrm>
            <a:off x="457200" y="910843"/>
            <a:ext cx="11729721" cy="5870957"/>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74665-0E9D-46E0-8889-2360370E1DA1}"/>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Major Depressive Episodes among LGB Adults</a:t>
            </a:r>
          </a:p>
        </p:txBody>
      </p:sp>
      <p:pic>
        <p:nvPicPr>
          <p:cNvPr id="14" name="Picture 13">
            <a:extLst>
              <a:ext uri="{FF2B5EF4-FFF2-40B4-BE49-F238E27FC236}">
                <a16:creationId xmlns:a16="http://schemas.microsoft.com/office/drawing/2014/main" id="{5AE4CF94-2B61-487B-9B43-E8F50422BC13}"/>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176514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052F6-01CA-4E4A-A718-89DEF7BE1630}"/>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Major Depressive Episodes with Severe Impairment among LGB Adults</a:t>
            </a:r>
          </a:p>
        </p:txBody>
      </p:sp>
      <p:pic>
        <p:nvPicPr>
          <p:cNvPr id="18" name="Picture 17">
            <a:extLst>
              <a:ext uri="{FF2B5EF4-FFF2-40B4-BE49-F238E27FC236}">
                <a16:creationId xmlns:a16="http://schemas.microsoft.com/office/drawing/2014/main" id="{8BAFC9E2-907B-4A2F-80C9-2954184B7113}"/>
              </a:ext>
            </a:extLst>
          </p:cNvPr>
          <p:cNvPicPr>
            <a:picLocks noChangeAspect="1"/>
          </p:cNvPicPr>
          <p:nvPr/>
        </p:nvPicPr>
        <p:blipFill>
          <a:blip r:embed="rId3"/>
          <a:stretch>
            <a:fillRect/>
          </a:stretch>
        </p:blipFill>
        <p:spPr>
          <a:xfrm>
            <a:off x="228600" y="910830"/>
            <a:ext cx="12034547" cy="6023370"/>
          </a:xfrm>
          <a:prstGeom prst="rect">
            <a:avLst/>
          </a:prstGeom>
        </p:spPr>
      </p:pic>
    </p:spTree>
    <p:extLst>
      <p:ext uri="{BB962C8B-B14F-4D97-AF65-F5344CB8AC3E}">
        <p14:creationId xmlns:p14="http://schemas.microsoft.com/office/powerpoint/2010/main" val="2796141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A7D5D-541E-4E62-866E-7FE12DB351EC}"/>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Suicidal Thoughts, Plans, and Attempts for LGB Young Adults (18-25 </a:t>
            </a:r>
            <a:r>
              <a:rPr lang="en-US" sz="2800" dirty="0" err="1">
                <a:solidFill>
                  <a:srgbClr val="FFFFFF"/>
                </a:solidFill>
                <a:latin typeface="Segoe UI Semibold" panose="020B0702040204020203" pitchFamily="34" charset="0"/>
              </a:rPr>
              <a:t>y.o</a:t>
            </a:r>
            <a:r>
              <a:rPr lang="en-US" sz="2800" dirty="0">
                <a:solidFill>
                  <a:srgbClr val="FFFFFF"/>
                </a:solidFill>
                <a:latin typeface="Segoe UI Semibold" panose="020B0702040204020203" pitchFamily="34" charset="0"/>
              </a:rPr>
              <a:t>.) and LGB Adults (26-49 </a:t>
            </a:r>
            <a:r>
              <a:rPr lang="en-US" sz="2800" dirty="0" err="1">
                <a:solidFill>
                  <a:srgbClr val="FFFFFF"/>
                </a:solidFill>
                <a:latin typeface="Segoe UI Semibold" panose="020B0702040204020203" pitchFamily="34" charset="0"/>
              </a:rPr>
              <a:t>y.o</a:t>
            </a:r>
            <a:r>
              <a:rPr lang="en-US" sz="2800" dirty="0">
                <a:solidFill>
                  <a:srgbClr val="FFFFFF"/>
                </a:solidFill>
                <a:latin typeface="Segoe UI Semibold" panose="020B0702040204020203" pitchFamily="34" charset="0"/>
              </a:rPr>
              <a:t>.)</a:t>
            </a:r>
          </a:p>
        </p:txBody>
      </p:sp>
      <p:pic>
        <p:nvPicPr>
          <p:cNvPr id="16" name="Picture 15">
            <a:extLst>
              <a:ext uri="{FF2B5EF4-FFF2-40B4-BE49-F238E27FC236}">
                <a16:creationId xmlns:a16="http://schemas.microsoft.com/office/drawing/2014/main" id="{4B1FDDD7-E4A2-432F-8DDB-418BC8E7BFDB}"/>
              </a:ext>
            </a:extLst>
          </p:cNvPr>
          <p:cNvPicPr>
            <a:picLocks noChangeAspect="1"/>
          </p:cNvPicPr>
          <p:nvPr/>
        </p:nvPicPr>
        <p:blipFill>
          <a:blip r:embed="rId3"/>
          <a:stretch>
            <a:fillRect/>
          </a:stretch>
        </p:blipFill>
        <p:spPr>
          <a:xfrm>
            <a:off x="152400" y="910843"/>
            <a:ext cx="12089416" cy="5870957"/>
          </a:xfrm>
          <a:prstGeom prst="rect">
            <a:avLst/>
          </a:prstGeom>
        </p:spPr>
      </p:pic>
    </p:spTree>
    <p:extLst>
      <p:ext uri="{BB962C8B-B14F-4D97-AF65-F5344CB8AC3E}">
        <p14:creationId xmlns:p14="http://schemas.microsoft.com/office/powerpoint/2010/main" val="4117532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09800"/>
            <a:ext cx="11860555" cy="1938992"/>
          </a:xfrm>
          <a:prstGeom prst="rect">
            <a:avLst/>
          </a:prstGeom>
          <a:noFill/>
        </p:spPr>
        <p:txBody>
          <a:bodyPr wrap="none" rtlCol="0">
            <a:spAutoFit/>
          </a:bodyPr>
          <a:lstStyle/>
          <a:p>
            <a:pPr algn="ctr"/>
            <a:r>
              <a:rPr lang="en-US" sz="6000" b="1" dirty="0">
                <a:latin typeface="Calibri" panose="020F0502020204030204" pitchFamily="34" charset="0"/>
                <a:cs typeface="Calibri" panose="020F0502020204030204" pitchFamily="34" charset="0"/>
              </a:rPr>
              <a:t>Co-Occurring </a:t>
            </a:r>
          </a:p>
          <a:p>
            <a:pPr algn="ctr"/>
            <a:r>
              <a:rPr lang="en-US" sz="6000" b="1" dirty="0">
                <a:latin typeface="Calibri" panose="020F0502020204030204" pitchFamily="34" charset="0"/>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2C2F4-C159-47AD-B16A-FBB9EEF95145}"/>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Substance Use Disorder and Any Mental Illness in LGB Adults</a:t>
            </a:r>
          </a:p>
        </p:txBody>
      </p:sp>
      <p:pic>
        <p:nvPicPr>
          <p:cNvPr id="14" name="Picture 13">
            <a:extLst>
              <a:ext uri="{FF2B5EF4-FFF2-40B4-BE49-F238E27FC236}">
                <a16:creationId xmlns:a16="http://schemas.microsoft.com/office/drawing/2014/main" id="{55D8265C-8BB8-4DCC-9718-584550F654DD}"/>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812470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D71BE-363E-4BAB-8BE4-63495B1D62D0}"/>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Co-Occurring Issues: Substance Use and Mental Illness among LGB Adults</a:t>
            </a:r>
          </a:p>
        </p:txBody>
      </p:sp>
      <p:pic>
        <p:nvPicPr>
          <p:cNvPr id="14" name="Picture 13">
            <a:extLst>
              <a:ext uri="{FF2B5EF4-FFF2-40B4-BE49-F238E27FC236}">
                <a16:creationId xmlns:a16="http://schemas.microsoft.com/office/drawing/2014/main" id="{FCEA5B5D-82FA-4A9D-AD3B-C3AB3FD9063F}"/>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340117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3391A-9D10-4A67-BACB-BD2AE1B05D6A}"/>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chemeClr val="bg1"/>
                </a:solidFill>
                <a:latin typeface="Segoe UI Semibold" panose="020B0702040204020203" pitchFamily="34" charset="0"/>
              </a:rPr>
              <a:t>Substance Use Disorder (SUD) is Associated with Suicidal Thoughts, Plans, and Attempts </a:t>
            </a:r>
            <a:r>
              <a:rPr lang="en-US" sz="2800" dirty="0">
                <a:solidFill>
                  <a:srgbClr val="FFFFFF"/>
                </a:solidFill>
                <a:latin typeface="Segoe UI Semibold" panose="020B0702040204020203" pitchFamily="34" charset="0"/>
              </a:rPr>
              <a:t>among LGB Adults </a:t>
            </a:r>
            <a:r>
              <a:rPr lang="en-US" sz="2800" u="sng" dirty="0">
                <a:solidFill>
                  <a:srgbClr val="FFFFFF"/>
                </a:solidFill>
                <a:latin typeface="Segoe UI Semibold" panose="020B0702040204020203" pitchFamily="34" charset="0"/>
              </a:rPr>
              <a:t>&gt;</a:t>
            </a:r>
            <a:r>
              <a:rPr lang="en-US" sz="2800" dirty="0">
                <a:solidFill>
                  <a:srgbClr val="FFFFFF"/>
                </a:solidFill>
                <a:latin typeface="Segoe UI Semibold" panose="020B0702040204020203" pitchFamily="34" charset="0"/>
              </a:rPr>
              <a:t>18 </a:t>
            </a:r>
            <a:r>
              <a:rPr lang="en-US" sz="2800" dirty="0" err="1">
                <a:solidFill>
                  <a:srgbClr val="FFFFFF"/>
                </a:solidFill>
                <a:latin typeface="Segoe UI Semibold" panose="020B0702040204020203" pitchFamily="34" charset="0"/>
              </a:rPr>
              <a:t>y.o</a:t>
            </a:r>
            <a:r>
              <a:rPr lang="en-US" sz="2800" dirty="0">
                <a:solidFill>
                  <a:srgbClr val="FFFFFF"/>
                </a:solidFill>
                <a:latin typeface="Segoe UI Semibold" panose="020B0702040204020203" pitchFamily="34" charset="0"/>
              </a:rPr>
              <a:t>.</a:t>
            </a:r>
          </a:p>
        </p:txBody>
      </p:sp>
      <p:pic>
        <p:nvPicPr>
          <p:cNvPr id="14" name="Picture 13">
            <a:extLst>
              <a:ext uri="{FF2B5EF4-FFF2-40B4-BE49-F238E27FC236}">
                <a16:creationId xmlns:a16="http://schemas.microsoft.com/office/drawing/2014/main" id="{5DD653B6-D4CB-4EA8-A59E-128317BEEDF2}"/>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380170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304801" y="0"/>
            <a:ext cx="11658600" cy="960147"/>
          </a:xfrm>
        </p:spPr>
        <p:txBody>
          <a:bodyPr>
            <a:normAutofit/>
          </a:bodyPr>
          <a:lstStyle/>
          <a:p>
            <a:r>
              <a:rPr lang="en-US" sz="2500" dirty="0"/>
              <a:t>Mental and Substance Use Disorders among LGB Adults: High Prevalence/Huge Treatment Gaps</a:t>
            </a:r>
          </a:p>
        </p:txBody>
      </p:sp>
      <p:pic>
        <p:nvPicPr>
          <p:cNvPr id="6" name="Picture 5">
            <a:extLst>
              <a:ext uri="{FF2B5EF4-FFF2-40B4-BE49-F238E27FC236}">
                <a16:creationId xmlns:a16="http://schemas.microsoft.com/office/drawing/2014/main" id="{72D367A8-C9F0-4DD7-86D3-FEA6F9D01AE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2B30F-414C-444C-9681-9821D015EB1B}"/>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Alcohol Use among LGB Adults</a:t>
            </a:r>
          </a:p>
        </p:txBody>
      </p:sp>
      <p:pic>
        <p:nvPicPr>
          <p:cNvPr id="14" name="Picture 13">
            <a:extLst>
              <a:ext uri="{FF2B5EF4-FFF2-40B4-BE49-F238E27FC236}">
                <a16:creationId xmlns:a16="http://schemas.microsoft.com/office/drawing/2014/main" id="{A15DDDFC-A7EE-414A-B93A-EEF6026132EE}"/>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903872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3DE5D-134A-4319-A7C9-4D7E1231326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Locations Where Substance Use Treatment was Received among LGB Adults</a:t>
            </a:r>
          </a:p>
        </p:txBody>
      </p:sp>
      <p:pic>
        <p:nvPicPr>
          <p:cNvPr id="16" name="Picture 15">
            <a:extLst>
              <a:ext uri="{FF2B5EF4-FFF2-40B4-BE49-F238E27FC236}">
                <a16:creationId xmlns:a16="http://schemas.microsoft.com/office/drawing/2014/main" id="{5346E6B6-9732-4D82-8AEE-AA50F3052108}"/>
              </a:ext>
            </a:extLst>
          </p:cNvPr>
          <p:cNvPicPr>
            <a:picLocks noChangeAspect="1"/>
          </p:cNvPicPr>
          <p:nvPr/>
        </p:nvPicPr>
        <p:blipFill>
          <a:blip r:embed="rId3"/>
          <a:stretch>
            <a:fillRect/>
          </a:stretch>
        </p:blipFill>
        <p:spPr>
          <a:xfrm>
            <a:off x="762000" y="898650"/>
            <a:ext cx="11467570" cy="5883150"/>
          </a:xfrm>
          <a:prstGeom prst="rect">
            <a:avLst/>
          </a:prstGeom>
        </p:spPr>
      </p:pic>
    </p:spTree>
    <p:extLst>
      <p:ext uri="{BB962C8B-B14F-4D97-AF65-F5344CB8AC3E}">
        <p14:creationId xmlns:p14="http://schemas.microsoft.com/office/powerpoint/2010/main" val="1824493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236"/>
            <a:ext cx="9957089" cy="914400"/>
          </a:xfrm>
        </p:spPr>
        <p:txBody>
          <a:bodyPr>
            <a:noAutofit/>
          </a:bodyPr>
          <a:lstStyle/>
          <a:p>
            <a:r>
              <a:rPr lang="en-US" sz="1800" b="1" dirty="0">
                <a:latin typeface="+mn-lt"/>
              </a:rPr>
              <a:t>Receipt of Substance Use Treatment at a Specialty Facility and Mental Health Services in the Past Year among LGB Adults Aged 18 or Older with Past Year Substance Use Disorder and Serious Mental Illness: 2015-2019</a:t>
            </a:r>
          </a:p>
        </p:txBody>
      </p:sp>
      <p:pic>
        <p:nvPicPr>
          <p:cNvPr id="8" name="Picture 7">
            <a:extLst>
              <a:ext uri="{FF2B5EF4-FFF2-40B4-BE49-F238E27FC236}">
                <a16:creationId xmlns:a16="http://schemas.microsoft.com/office/drawing/2014/main" id="{55722143-EF08-4A46-9113-072FB9F773E2}"/>
              </a:ext>
            </a:extLst>
          </p:cNvPr>
          <p:cNvPicPr>
            <a:picLocks noChangeAspect="1"/>
          </p:cNvPicPr>
          <p:nvPr/>
        </p:nvPicPr>
        <p:blipFill>
          <a:blip r:embed="rId3"/>
          <a:stretch>
            <a:fillRect/>
          </a:stretch>
        </p:blipFill>
        <p:spPr>
          <a:xfrm>
            <a:off x="2667000" y="914400"/>
            <a:ext cx="9528874" cy="5816088"/>
          </a:xfrm>
          <a:prstGeom prst="rect">
            <a:avLst/>
          </a:prstGeom>
        </p:spPr>
      </p:pic>
    </p:spTree>
    <p:extLst>
      <p:ext uri="{BB962C8B-B14F-4D97-AF65-F5344CB8AC3E}">
        <p14:creationId xmlns:p14="http://schemas.microsoft.com/office/powerpoint/2010/main" val="3303647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0"/>
            <a:ext cx="11895220" cy="960147"/>
          </a:xfrm>
        </p:spPr>
        <p:txBody>
          <a:bodyPr>
            <a:normAutofit/>
          </a:bodyPr>
          <a:lstStyle/>
          <a:p>
            <a:r>
              <a:rPr lang="en-US" sz="2600" dirty="0"/>
              <a:t>Summary: Mental Health/Co-Occurring Issues in the United States in 2019</a:t>
            </a:r>
          </a:p>
        </p:txBody>
      </p:sp>
      <p:sp>
        <p:nvSpPr>
          <p:cNvPr id="3" name="Content Placeholder 2"/>
          <p:cNvSpPr>
            <a:spLocks noGrp="1"/>
          </p:cNvSpPr>
          <p:nvPr>
            <p:ph idx="1"/>
          </p:nvPr>
        </p:nvSpPr>
        <p:spPr>
          <a:xfrm>
            <a:off x="0" y="1066800"/>
            <a:ext cx="12047621" cy="5626601"/>
          </a:xfrm>
          <a:noFill/>
        </p:spPr>
        <p:txBody>
          <a:bodyPr>
            <a:normAutofit fontScale="92500" lnSpcReduction="20000"/>
          </a:bodyPr>
          <a:lstStyle/>
          <a:p>
            <a:endParaRPr lang="en-US" dirty="0"/>
          </a:p>
          <a:p>
            <a:r>
              <a:rPr lang="en-US" dirty="0"/>
              <a:t>Serious mental illness among the LGB population ages 18-25 and 26-49 has significantly increased as compared to 2016.</a:t>
            </a:r>
          </a:p>
          <a:p>
            <a:endParaRPr lang="en-US" dirty="0"/>
          </a:p>
          <a:p>
            <a:r>
              <a:rPr lang="en-US" dirty="0"/>
              <a:t>Major depressive episodes with severe impairment among LGB young adult men ages 18-25 significantly increased as compared to 2016 and major depressive episodes with severe impairment significantly increased among LBG young women ages 18-25 as compared to 2018.  </a:t>
            </a:r>
          </a:p>
          <a:p>
            <a:pPr marL="0" indent="0">
              <a:buNone/>
            </a:pPr>
            <a:r>
              <a:rPr lang="en-US" dirty="0"/>
              <a:t> </a:t>
            </a:r>
          </a:p>
          <a:p>
            <a:r>
              <a:rPr lang="en-US" dirty="0"/>
              <a:t>There were huge treatment gaps for treatment of mental and substance use disorders in the LGB population.</a:t>
            </a:r>
            <a:endParaRPr lang="en-US" b="1" dirty="0">
              <a:solidFill>
                <a:srgbClr val="FF0000"/>
              </a:solidFill>
            </a:endParaRPr>
          </a:p>
          <a:p>
            <a:pPr marL="0" indent="0">
              <a:buNone/>
            </a:pPr>
            <a:endParaRPr lang="en-US" dirty="0"/>
          </a:p>
          <a:p>
            <a:r>
              <a:rPr lang="en-US" dirty="0"/>
              <a:t>Substance use disorder significantly increased suicidality among the LGB population ages 18 and older.</a:t>
            </a:r>
          </a:p>
          <a:p>
            <a:endParaRPr lang="en-US" dirty="0"/>
          </a:p>
          <a:p>
            <a:r>
              <a:rPr lang="en-US" dirty="0"/>
              <a:t>Self-help groups ranked higher than outpatient rehabilitation facilities for the locations where substance use treatment was received.</a:t>
            </a:r>
          </a:p>
          <a:p>
            <a:endParaRPr lang="en-US" dirty="0"/>
          </a:p>
        </p:txBody>
      </p:sp>
    </p:spTree>
    <p:extLst>
      <p:ext uri="{BB962C8B-B14F-4D97-AF65-F5344CB8AC3E}">
        <p14:creationId xmlns:p14="http://schemas.microsoft.com/office/powerpoint/2010/main" val="725790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Now?</a:t>
            </a:r>
          </a:p>
        </p:txBody>
      </p:sp>
      <p:sp>
        <p:nvSpPr>
          <p:cNvPr id="3" name="Content Placeholder 2"/>
          <p:cNvSpPr>
            <a:spLocks noGrp="1"/>
          </p:cNvSpPr>
          <p:nvPr>
            <p:ph idx="1"/>
          </p:nvPr>
        </p:nvSpPr>
        <p:spPr>
          <a:xfrm>
            <a:off x="304800" y="1143000"/>
            <a:ext cx="10788650" cy="4668838"/>
          </a:xfrm>
        </p:spPr>
        <p:txBody>
          <a:bodyPr/>
          <a:lstStyle/>
          <a:p>
            <a:r>
              <a:rPr lang="en-US" dirty="0"/>
              <a:t>SAMHSA must use its resources to benefit as many as possible:</a:t>
            </a:r>
          </a:p>
          <a:p>
            <a:r>
              <a:rPr lang="en-US" dirty="0"/>
              <a:t>Community based treatment and recovery services</a:t>
            </a:r>
          </a:p>
          <a:p>
            <a:r>
              <a:rPr lang="en-US" dirty="0"/>
              <a:t>Build on the Certified Community Behavioral Health Clinic model</a:t>
            </a:r>
          </a:p>
          <a:p>
            <a:pPr lvl="1"/>
            <a:r>
              <a:rPr lang="en-US" dirty="0"/>
              <a:t>Crisis intervention services/suicide prevention resources</a:t>
            </a:r>
          </a:p>
          <a:p>
            <a:pPr lvl="1"/>
            <a:r>
              <a:rPr lang="en-US" dirty="0"/>
              <a:t>Integrated mental health, substance use, general medical services</a:t>
            </a:r>
          </a:p>
          <a:p>
            <a:pPr lvl="1"/>
            <a:r>
              <a:rPr lang="en-US" dirty="0"/>
              <a:t>Children’s mental health services-linkages with schools</a:t>
            </a:r>
          </a:p>
          <a:p>
            <a:r>
              <a:rPr lang="en-US" dirty="0"/>
              <a:t>Keep telemedicine/telehealth in place including use of telephone where audio/visual is not possible and pay for these services at same rate as face-to-face—no reduction in reimbursement because it is telemedicine</a:t>
            </a:r>
          </a:p>
          <a:p>
            <a:r>
              <a:rPr lang="en-US" dirty="0"/>
              <a:t>Continue and expand as possible technical assistance and training to behavioral health providers—clinicians and peers</a:t>
            </a:r>
          </a:p>
          <a:p>
            <a:endParaRPr lang="en-US" dirty="0"/>
          </a:p>
          <a:p>
            <a:pPr marL="457200" lvl="1" indent="0">
              <a:buNone/>
            </a:pPr>
            <a:endParaRPr lang="en-US" dirty="0"/>
          </a:p>
        </p:txBody>
      </p:sp>
    </p:spTree>
    <p:extLst>
      <p:ext uri="{BB962C8B-B14F-4D97-AF65-F5344CB8AC3E}">
        <p14:creationId xmlns:p14="http://schemas.microsoft.com/office/powerpoint/2010/main" val="1064848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Up to Us Now</a:t>
            </a:r>
          </a:p>
        </p:txBody>
      </p:sp>
      <p:sp>
        <p:nvSpPr>
          <p:cNvPr id="3" name="Content Placeholder 2"/>
          <p:cNvSpPr>
            <a:spLocks noGrp="1"/>
          </p:cNvSpPr>
          <p:nvPr>
            <p:ph idx="1"/>
          </p:nvPr>
        </p:nvSpPr>
        <p:spPr>
          <a:xfrm>
            <a:off x="381000" y="1447800"/>
            <a:ext cx="11811000" cy="5110163"/>
          </a:xfrm>
        </p:spPr>
        <p:txBody>
          <a:bodyPr>
            <a:normAutofit/>
          </a:bodyPr>
          <a:lstStyle/>
          <a:p>
            <a:r>
              <a:rPr lang="en-US" dirty="0"/>
              <a:t>Let’s work as hard as we can to make decision-makers understand mental health and substance use needs in America—pre and post-COVID-19</a:t>
            </a:r>
          </a:p>
          <a:p>
            <a:r>
              <a:rPr lang="en-US" dirty="0"/>
              <a:t>Let’s keep the virus in mind in planning and implementing our services so that we can safely deliver care, but we cannot ignore the overall health needs of the American people—that is not an option</a:t>
            </a:r>
          </a:p>
          <a:p>
            <a:r>
              <a:rPr lang="en-US" dirty="0"/>
              <a:t>Let’s work to meet the mental health/substance use needs of our people:</a:t>
            </a:r>
          </a:p>
          <a:p>
            <a:pPr lvl="1"/>
            <a:r>
              <a:rPr lang="en-US" dirty="0"/>
              <a:t>Restore our systems—mental health and substance use disorder services are ‘essential services’</a:t>
            </a:r>
          </a:p>
          <a:p>
            <a:pPr lvl="1"/>
            <a:r>
              <a:rPr lang="en-US" dirty="0"/>
              <a:t>Expand our treatment and community recovery support systems permanently</a:t>
            </a:r>
          </a:p>
          <a:p>
            <a:pPr lvl="1"/>
            <a:r>
              <a:rPr lang="en-US" dirty="0"/>
              <a:t>Every American life is precious and every American death—regardless of the cause is a terrible loss</a:t>
            </a:r>
          </a:p>
        </p:txBody>
      </p:sp>
    </p:spTree>
    <p:extLst>
      <p:ext uri="{BB962C8B-B14F-4D97-AF65-F5344CB8AC3E}">
        <p14:creationId xmlns:p14="http://schemas.microsoft.com/office/powerpoint/2010/main" val="191872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593251-720E-4226-87BF-B03790CA6B82}"/>
              </a:ext>
            </a:extLst>
          </p:cNvPr>
          <p:cNvSpPr txBox="1"/>
          <p:nvPr/>
        </p:nvSpPr>
        <p:spPr>
          <a:xfrm>
            <a:off x="685800" y="0"/>
            <a:ext cx="10947400" cy="927100"/>
          </a:xfrm>
          <a:prstGeom prst="rect">
            <a:avLst/>
          </a:prstGeom>
          <a:noFill/>
        </p:spPr>
        <p:txBody>
          <a:bodyPr vert="horz" rtlCol="0" anchor="ctr">
            <a:noAutofit/>
          </a:bodyPr>
          <a:lstStyle/>
          <a:p>
            <a:r>
              <a:rPr lang="en-US" sz="2800">
                <a:solidFill>
                  <a:srgbClr val="FFFFFF"/>
                </a:solidFill>
                <a:latin typeface="Segoe UI Semibold" panose="020B0702040204020203" pitchFamily="34" charset="0"/>
              </a:rPr>
              <a:t>Alcohol Use Disorder among LGB Adults</a:t>
            </a:r>
          </a:p>
        </p:txBody>
      </p:sp>
      <p:pic>
        <p:nvPicPr>
          <p:cNvPr id="14" name="Picture 13">
            <a:extLst>
              <a:ext uri="{FF2B5EF4-FFF2-40B4-BE49-F238E27FC236}">
                <a16:creationId xmlns:a16="http://schemas.microsoft.com/office/drawing/2014/main" id="{47E4DEFC-B9D1-4107-A1EF-8E84155D6D56}"/>
              </a:ext>
            </a:extLst>
          </p:cNvPr>
          <p:cNvPicPr>
            <a:picLocks noChangeAspect="1"/>
          </p:cNvPicPr>
          <p:nvPr/>
        </p:nvPicPr>
        <p:blipFill>
          <a:blip r:embed="rId3"/>
          <a:stretch>
            <a:fillRect/>
          </a:stretch>
        </p:blipFill>
        <p:spPr>
          <a:xfrm>
            <a:off x="762000" y="910843"/>
            <a:ext cx="11473666" cy="5870957"/>
          </a:xfrm>
          <a:prstGeom prst="rect">
            <a:avLst/>
          </a:prstGeom>
        </p:spPr>
      </p:pic>
    </p:spTree>
    <p:extLst>
      <p:ext uri="{BB962C8B-B14F-4D97-AF65-F5344CB8AC3E}">
        <p14:creationId xmlns:p14="http://schemas.microsoft.com/office/powerpoint/2010/main" val="235541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Alcohol Use in 2019</a:t>
            </a:r>
            <a:endParaRPr lang="en-US" dirty="0">
              <a:solidFill>
                <a:srgbClr val="00B0F0"/>
              </a:solidFill>
            </a:endParaRPr>
          </a:p>
        </p:txBody>
      </p:sp>
      <p:sp>
        <p:nvSpPr>
          <p:cNvPr id="3" name="Content Placeholder 2"/>
          <p:cNvSpPr>
            <a:spLocks noGrp="1"/>
          </p:cNvSpPr>
          <p:nvPr>
            <p:ph idx="1"/>
          </p:nvPr>
        </p:nvSpPr>
        <p:spPr>
          <a:xfrm>
            <a:off x="152400" y="838200"/>
            <a:ext cx="12039600" cy="5349875"/>
          </a:xfrm>
          <a:noFill/>
        </p:spPr>
        <p:txBody>
          <a:bodyPr>
            <a:normAutofit lnSpcReduction="10000"/>
          </a:bodyPr>
          <a:lstStyle/>
          <a:p>
            <a:pPr marL="0" indent="0">
              <a:buNone/>
            </a:pPr>
            <a:endParaRPr lang="en-US" sz="2200" dirty="0"/>
          </a:p>
          <a:p>
            <a:r>
              <a:rPr lang="en-US" dirty="0"/>
              <a:t>Past month alcohol use significantly declined for LGB adults ages 18-25 when compared to 2018.</a:t>
            </a:r>
          </a:p>
          <a:p>
            <a:r>
              <a:rPr lang="en-US" dirty="0"/>
              <a:t>Alcohol use disorder among LGB adults remained stable in 2019.</a:t>
            </a:r>
          </a:p>
          <a:p>
            <a:r>
              <a:rPr lang="en-US" dirty="0"/>
              <a:t>SAMHSA will continue its prevention programs:</a:t>
            </a:r>
          </a:p>
          <a:p>
            <a:pPr lvl="1"/>
            <a:r>
              <a:rPr lang="en-US" dirty="0"/>
              <a:t>SAMHSA Prevention Technology Transfer Centers produce resources and materials related to alcohol misuse prevention</a:t>
            </a:r>
          </a:p>
          <a:p>
            <a:pPr lvl="1"/>
            <a:r>
              <a:rPr lang="en-US" dirty="0"/>
              <a:t>CSAP ‘Talk They Hear You’ focuses on underage drinking</a:t>
            </a:r>
          </a:p>
          <a:p>
            <a:pPr lvl="1"/>
            <a:r>
              <a:rPr lang="en-US" dirty="0"/>
              <a:t>CSAP requires Partnerships for Success grantees to emphasize underage drinking prevention</a:t>
            </a:r>
          </a:p>
          <a:p>
            <a:pPr lvl="1"/>
            <a:r>
              <a:rPr lang="en-US" dirty="0"/>
              <a:t>CSAT has promoted SBIRT for alcohol use in all programs including CJ, PPW, adolescent treatment, HIV and homeless programs </a:t>
            </a:r>
          </a:p>
          <a:p>
            <a:pPr lvl="1"/>
            <a:r>
              <a:rPr lang="en-US" dirty="0"/>
              <a:t>CSAT has funded SBIRT training in medical residencies and other healthcare practitioner programs which screen for hazardous alcohol use and use disorders</a:t>
            </a:r>
          </a:p>
          <a:p>
            <a:endParaRPr lang="en-US" dirty="0"/>
          </a:p>
          <a:p>
            <a:pPr marL="0" indent="0">
              <a:buNone/>
            </a:pPr>
            <a:endParaRPr lang="en-US" dirty="0"/>
          </a:p>
          <a:p>
            <a:endParaRPr lang="en-US" b="1" dirty="0"/>
          </a:p>
        </p:txBody>
      </p:sp>
    </p:spTree>
    <p:extLst>
      <p:ext uri="{BB962C8B-B14F-4D97-AF65-F5344CB8AC3E}">
        <p14:creationId xmlns:p14="http://schemas.microsoft.com/office/powerpoint/2010/main" val="361405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BCCFBA-EA64-4371-BA84-FF7E61A466FC}"/>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a:solidFill>
                  <a:srgbClr val="FFFFFF"/>
                </a:solidFill>
                <a:latin typeface="Segoe UI Semibold" panose="020B0702040204020203" pitchFamily="34" charset="0"/>
              </a:rPr>
              <a:t>Illicit Drug Use among LGB Adults: Major Concerns: Opioids, Marijuana, Methamphetamines</a:t>
            </a:r>
          </a:p>
        </p:txBody>
      </p:sp>
      <p:pic>
        <p:nvPicPr>
          <p:cNvPr id="18" name="Picture 17">
            <a:extLst>
              <a:ext uri="{FF2B5EF4-FFF2-40B4-BE49-F238E27FC236}">
                <a16:creationId xmlns:a16="http://schemas.microsoft.com/office/drawing/2014/main" id="{365FD272-8D89-4A29-998C-C684A69CCA86}"/>
              </a:ext>
            </a:extLst>
          </p:cNvPr>
          <p:cNvPicPr>
            <a:picLocks noChangeAspect="1"/>
          </p:cNvPicPr>
          <p:nvPr/>
        </p:nvPicPr>
        <p:blipFill>
          <a:blip r:embed="rId3"/>
          <a:stretch>
            <a:fillRect/>
          </a:stretch>
        </p:blipFill>
        <p:spPr>
          <a:xfrm>
            <a:off x="762000" y="910843"/>
            <a:ext cx="11467570" cy="5870957"/>
          </a:xfrm>
          <a:prstGeom prst="rect">
            <a:avLst/>
          </a:prstGeom>
        </p:spPr>
      </p:pic>
    </p:spTree>
    <p:extLst>
      <p:ext uri="{BB962C8B-B14F-4D97-AF65-F5344CB8AC3E}">
        <p14:creationId xmlns:p14="http://schemas.microsoft.com/office/powerpoint/2010/main" val="146531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0" y="0"/>
            <a:ext cx="12344399" cy="960147"/>
          </a:xfrm>
        </p:spPr>
        <p:txBody>
          <a:bodyPr>
            <a:normAutofit fontScale="90000"/>
          </a:bodyPr>
          <a:lstStyle/>
          <a:p>
            <a:r>
              <a:rPr lang="en-US" dirty="0"/>
              <a:t>Progress on the Opioid Epidemic: Prescription Pain Reliever Misuse among LGB Adults </a:t>
            </a:r>
          </a:p>
        </p:txBody>
      </p:sp>
      <p:pic>
        <p:nvPicPr>
          <p:cNvPr id="6" name="Picture 5">
            <a:extLst>
              <a:ext uri="{FF2B5EF4-FFF2-40B4-BE49-F238E27FC236}">
                <a16:creationId xmlns:a16="http://schemas.microsoft.com/office/drawing/2014/main" id="{48728F3C-4585-495B-83DB-B96B42C9C0C0}"/>
              </a:ext>
            </a:extLst>
          </p:cNvPr>
          <p:cNvPicPr>
            <a:picLocks noChangeAspect="1"/>
          </p:cNvPicPr>
          <p:nvPr/>
        </p:nvPicPr>
        <p:blipFill>
          <a:blip r:embed="rId3"/>
          <a:stretch>
            <a:fillRect/>
          </a:stretch>
        </p:blipFill>
        <p:spPr>
          <a:xfrm>
            <a:off x="761009" y="904747"/>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29650</TotalTime>
  <Words>1552</Words>
  <Application>Microsoft Office PowerPoint</Application>
  <PresentationFormat>Widescreen</PresentationFormat>
  <Paragraphs>178</Paragraphs>
  <Slides>54</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Narrow</vt:lpstr>
      <vt:lpstr>Calibri</vt:lpstr>
      <vt:lpstr>Segoe UI</vt:lpstr>
      <vt:lpstr>Segoe UI Semibold</vt:lpstr>
      <vt:lpstr>Custom Design</vt:lpstr>
      <vt:lpstr>2019 National Survey on Drug Use and Health: Lesbian, Gay, &amp; Bisexual (LGB) Adults </vt:lpstr>
      <vt:lpstr>National Survey on Drug Use and Health (NSDUH)</vt:lpstr>
      <vt:lpstr>How Do We Use NSDUH?</vt:lpstr>
      <vt:lpstr>Mental Illness and Substance Use Disorders in America among LGB Adults (&gt;18 y.o.)</vt:lpstr>
      <vt:lpstr>PowerPoint Presentation</vt:lpstr>
      <vt:lpstr>PowerPoint Presentation</vt:lpstr>
      <vt:lpstr>Summary: Alcohol Use in 2019</vt:lpstr>
      <vt:lpstr>PowerPoint Presentation</vt:lpstr>
      <vt:lpstr>Progress on the Opioid Epidemic: Prescription Pain Reliever Misuse among LGB Adults </vt:lpstr>
      <vt:lpstr>PowerPoint Presentation</vt:lpstr>
      <vt:lpstr>PowerPoint Presentation</vt:lpstr>
      <vt:lpstr>PowerPoint Presentation</vt:lpstr>
      <vt:lpstr>Sources Where Pain Relievers Were Obtained for Most Recent Misuse among LGB Adults Who Misused Prescription Pain Relievers</vt:lpstr>
      <vt:lpstr>PowerPoint Presentation</vt:lpstr>
      <vt:lpstr>PowerPoint Presentation</vt:lpstr>
      <vt:lpstr>PowerPoint Presentation</vt:lpstr>
      <vt:lpstr>PowerPoint Presentation</vt:lpstr>
      <vt:lpstr>PowerPoint Presentation</vt:lpstr>
      <vt:lpstr>Summary: Opioid Misuse in the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Marijuana Use: Health Concerns</vt:lpstr>
      <vt:lpstr>PowerPoint Presentation</vt:lpstr>
      <vt:lpstr>PowerPoint Presentation</vt:lpstr>
      <vt:lpstr>PowerPoint Presentation</vt:lpstr>
      <vt:lpstr>PowerPoint Presentation</vt:lpstr>
      <vt:lpstr>Summary: Other Substance Use in the United States in 2019 Compared to Past Years </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and Substance Use Disorders among LGB Adults: High Prevalence/Huge Treatment Gaps</vt:lpstr>
      <vt:lpstr>PowerPoint Presentation</vt:lpstr>
      <vt:lpstr>Receipt of Substance Use Treatment at a Specialty Facility and Mental Health Services in the Past Year among LGB Adults Aged 18 or Older with Past Year Substance Use Disorder and Serious Mental Illness: 2015-2019</vt:lpstr>
      <vt:lpstr>Summary: Mental Health/Co-Occurring Issues in the United States in 2019</vt:lpstr>
      <vt:lpstr>What Can We Do Now?</vt:lpstr>
      <vt:lpstr>It’s Up to Us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1220</cp:revision>
  <cp:lastPrinted>2020-09-21T17:30:03Z</cp:lastPrinted>
  <dcterms:created xsi:type="dcterms:W3CDTF">2018-11-26T20:34:57Z</dcterms:created>
  <dcterms:modified xsi:type="dcterms:W3CDTF">2020-11-10T02:41:59Z</dcterms:modified>
</cp:coreProperties>
</file>