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91" r:id="rId2"/>
    <p:sldId id="390" r:id="rId3"/>
    <p:sldId id="392" r:id="rId4"/>
    <p:sldId id="508" r:id="rId5"/>
    <p:sldId id="269" r:id="rId6"/>
    <p:sldId id="270" r:id="rId7"/>
    <p:sldId id="396" r:id="rId8"/>
    <p:sldId id="271" r:id="rId9"/>
    <p:sldId id="313" r:id="rId10"/>
    <p:sldId id="273" r:id="rId11"/>
    <p:sldId id="513" r:id="rId12"/>
    <p:sldId id="275" r:id="rId13"/>
    <p:sldId id="277" r:id="rId14"/>
    <p:sldId id="278" r:id="rId15"/>
    <p:sldId id="279" r:id="rId16"/>
    <p:sldId id="280" r:id="rId17"/>
    <p:sldId id="486" r:id="rId18"/>
    <p:sldId id="398" r:id="rId19"/>
    <p:sldId id="399" r:id="rId20"/>
    <p:sldId id="281" r:id="rId21"/>
    <p:sldId id="282" r:id="rId22"/>
    <p:sldId id="283" r:id="rId23"/>
    <p:sldId id="284" r:id="rId24"/>
    <p:sldId id="507" r:id="rId25"/>
    <p:sldId id="285" r:id="rId26"/>
    <p:sldId id="286" r:id="rId27"/>
    <p:sldId id="287" r:id="rId28"/>
    <p:sldId id="288" r:id="rId29"/>
    <p:sldId id="401" r:id="rId30"/>
    <p:sldId id="452" r:id="rId31"/>
    <p:sldId id="289" r:id="rId32"/>
    <p:sldId id="290" r:id="rId33"/>
    <p:sldId id="484" r:id="rId34"/>
    <p:sldId id="291" r:id="rId35"/>
    <p:sldId id="292" r:id="rId36"/>
    <p:sldId id="453" r:id="rId37"/>
    <p:sldId id="402" r:id="rId38"/>
    <p:sldId id="382" r:id="rId39"/>
    <p:sldId id="293" r:id="rId40"/>
    <p:sldId id="511" r:id="rId41"/>
    <p:sldId id="469" r:id="rId42"/>
    <p:sldId id="403" r:id="rId43"/>
    <p:sldId id="296" r:id="rId44"/>
    <p:sldId id="297" r:id="rId45"/>
    <p:sldId id="298" r:id="rId46"/>
    <p:sldId id="350" r:id="rId47"/>
    <p:sldId id="514" r:id="rId48"/>
    <p:sldId id="404" r:id="rId49"/>
    <p:sldId id="499" r:id="rId50"/>
    <p:sldId id="50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6" userDrawn="1">
          <p15:clr>
            <a:srgbClr val="A4A3A4"/>
          </p15:clr>
        </p15:guide>
        <p15:guide id="2" orient="horz" pos="912" userDrawn="1">
          <p15:clr>
            <a:srgbClr val="A4A3A4"/>
          </p15:clr>
        </p15:guide>
        <p15:guide id="3" pos="576" userDrawn="1">
          <p15:clr>
            <a:srgbClr val="A4A3A4"/>
          </p15:clr>
        </p15:guide>
        <p15:guide id="4" pos="912" userDrawn="1">
          <p15:clr>
            <a:srgbClr val="A4A3A4"/>
          </p15:clr>
        </p15:guide>
        <p15:guide id="5" pos="6864" userDrawn="1">
          <p15:clr>
            <a:srgbClr val="A4A3A4"/>
          </p15:clr>
        </p15:guide>
        <p15:guide id="6" orient="horz" pos="816" userDrawn="1">
          <p15:clr>
            <a:srgbClr val="A4A3A4"/>
          </p15:clr>
        </p15:guide>
        <p15:guide id="7" orient="horz" pos="3840" userDrawn="1">
          <p15:clr>
            <a:srgbClr val="A4A3A4"/>
          </p15:clr>
        </p15:guide>
        <p15:guide id="8" orient="horz" pos="331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i, Radha" initials="PR" lastIdx="1" clrIdx="0">
    <p:extLst>
      <p:ext uri="{19B8F6BF-5375-455C-9EA6-DF929625EA0E}">
        <p15:presenceInfo xmlns:p15="http://schemas.microsoft.com/office/powerpoint/2012/main" userId="S::peri@rti.org::c5760093-a6cb-4a80-8975-6f669123c58d" providerId="AD"/>
      </p:ext>
    </p:extLst>
  </p:cmAuthor>
  <p:cmAuthor id="2" name="Cribb, Devon" initials="CD" lastIdx="1" clrIdx="1">
    <p:extLst>
      <p:ext uri="{19B8F6BF-5375-455C-9EA6-DF929625EA0E}">
        <p15:presenceInfo xmlns:p15="http://schemas.microsoft.com/office/powerpoint/2012/main" userId="S::dsheppard@rti.org::49298955-a3cb-4946-aab3-996a27009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6986"/>
    <a:srgbClr val="F6911F"/>
    <a:srgbClr val="4F91CD"/>
    <a:srgbClr val="D13835"/>
    <a:srgbClr val="ED7D31"/>
    <a:srgbClr val="92D050"/>
    <a:srgbClr val="FFFF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70" autoAdjust="0"/>
    <p:restoredTop sz="92000" autoAdjust="0"/>
  </p:normalViewPr>
  <p:slideViewPr>
    <p:cSldViewPr>
      <p:cViewPr varScale="1">
        <p:scale>
          <a:sx n="60" d="100"/>
          <a:sy n="60" d="100"/>
        </p:scale>
        <p:origin x="756" y="66"/>
      </p:cViewPr>
      <p:guideLst>
        <p:guide orient="horz" pos="3186"/>
        <p:guide orient="horz" pos="912"/>
        <p:guide pos="576"/>
        <p:guide pos="912"/>
        <p:guide pos="6864"/>
        <p:guide orient="horz" pos="816"/>
        <p:guide orient="horz" pos="3840"/>
        <p:guide orient="horz" pos="3312"/>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37" d="100"/>
          <a:sy n="137" d="100"/>
        </p:scale>
        <p:origin x="460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7F355-539C-41C4-8A5F-6695E94B007A}"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DD4D8-51E3-41A7-8E1E-2B0FD5C81E29}" type="slidenum">
              <a:rPr lang="en-US" smtClean="0"/>
              <a:t>‹#›</a:t>
            </a:fld>
            <a:endParaRPr lang="en-US"/>
          </a:p>
        </p:txBody>
      </p:sp>
    </p:spTree>
    <p:extLst>
      <p:ext uri="{BB962C8B-B14F-4D97-AF65-F5344CB8AC3E}">
        <p14:creationId xmlns:p14="http://schemas.microsoft.com/office/powerpoint/2010/main" val="292640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1</a:t>
            </a:fld>
            <a:endParaRPr lang="en-US" dirty="0"/>
          </a:p>
        </p:txBody>
      </p:sp>
    </p:spTree>
    <p:extLst>
      <p:ext uri="{BB962C8B-B14F-4D97-AF65-F5344CB8AC3E}">
        <p14:creationId xmlns:p14="http://schemas.microsoft.com/office/powerpoint/2010/main" val="244227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10</a:t>
            </a:fld>
            <a:endParaRPr lang="en-US"/>
          </a:p>
        </p:txBody>
      </p:sp>
    </p:spTree>
    <p:extLst>
      <p:ext uri="{BB962C8B-B14F-4D97-AF65-F5344CB8AC3E}">
        <p14:creationId xmlns:p14="http://schemas.microsoft.com/office/powerpoint/2010/main" val="564498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11</a:t>
            </a:fld>
            <a:endParaRPr lang="en-US"/>
          </a:p>
        </p:txBody>
      </p:sp>
    </p:spTree>
    <p:extLst>
      <p:ext uri="{BB962C8B-B14F-4D97-AF65-F5344CB8AC3E}">
        <p14:creationId xmlns:p14="http://schemas.microsoft.com/office/powerpoint/2010/main" val="404273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12</a:t>
            </a:fld>
            <a:endParaRPr lang="en-US"/>
          </a:p>
        </p:txBody>
      </p:sp>
    </p:spTree>
    <p:extLst>
      <p:ext uri="{BB962C8B-B14F-4D97-AF65-F5344CB8AC3E}">
        <p14:creationId xmlns:p14="http://schemas.microsoft.com/office/powerpoint/2010/main" val="4240684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13</a:t>
            </a:fld>
            <a:endParaRPr lang="en-US"/>
          </a:p>
        </p:txBody>
      </p:sp>
    </p:spTree>
    <p:extLst>
      <p:ext uri="{BB962C8B-B14F-4D97-AF65-F5344CB8AC3E}">
        <p14:creationId xmlns:p14="http://schemas.microsoft.com/office/powerpoint/2010/main" val="118403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14</a:t>
            </a:fld>
            <a:endParaRPr lang="en-US"/>
          </a:p>
        </p:txBody>
      </p:sp>
    </p:spTree>
    <p:extLst>
      <p:ext uri="{BB962C8B-B14F-4D97-AF65-F5344CB8AC3E}">
        <p14:creationId xmlns:p14="http://schemas.microsoft.com/office/powerpoint/2010/main" val="637257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15</a:t>
            </a:fld>
            <a:endParaRPr lang="en-US"/>
          </a:p>
        </p:txBody>
      </p:sp>
    </p:spTree>
    <p:extLst>
      <p:ext uri="{BB962C8B-B14F-4D97-AF65-F5344CB8AC3E}">
        <p14:creationId xmlns:p14="http://schemas.microsoft.com/office/powerpoint/2010/main" val="1270644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16</a:t>
            </a:fld>
            <a:endParaRPr lang="en-US"/>
          </a:p>
        </p:txBody>
      </p:sp>
    </p:spTree>
    <p:extLst>
      <p:ext uri="{BB962C8B-B14F-4D97-AF65-F5344CB8AC3E}">
        <p14:creationId xmlns:p14="http://schemas.microsoft.com/office/powerpoint/2010/main" val="1212890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17</a:t>
            </a:fld>
            <a:endParaRPr lang="en-US"/>
          </a:p>
        </p:txBody>
      </p:sp>
    </p:spTree>
    <p:extLst>
      <p:ext uri="{BB962C8B-B14F-4D97-AF65-F5344CB8AC3E}">
        <p14:creationId xmlns:p14="http://schemas.microsoft.com/office/powerpoint/2010/main" val="285053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18</a:t>
            </a:fld>
            <a:endParaRPr lang="en-US" dirty="0"/>
          </a:p>
        </p:txBody>
      </p:sp>
    </p:spTree>
    <p:extLst>
      <p:ext uri="{BB962C8B-B14F-4D97-AF65-F5344CB8AC3E}">
        <p14:creationId xmlns:p14="http://schemas.microsoft.com/office/powerpoint/2010/main" val="83944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20</a:t>
            </a:fld>
            <a:endParaRPr lang="en-US"/>
          </a:p>
        </p:txBody>
      </p:sp>
    </p:spTree>
    <p:extLst>
      <p:ext uri="{BB962C8B-B14F-4D97-AF65-F5344CB8AC3E}">
        <p14:creationId xmlns:p14="http://schemas.microsoft.com/office/powerpoint/2010/main" val="232578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2</a:t>
            </a:fld>
            <a:endParaRPr lang="en-US" dirty="0"/>
          </a:p>
        </p:txBody>
      </p:sp>
    </p:spTree>
    <p:extLst>
      <p:ext uri="{BB962C8B-B14F-4D97-AF65-F5344CB8AC3E}">
        <p14:creationId xmlns:p14="http://schemas.microsoft.com/office/powerpoint/2010/main" val="1762840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21</a:t>
            </a:fld>
            <a:endParaRPr lang="en-US"/>
          </a:p>
        </p:txBody>
      </p:sp>
    </p:spTree>
    <p:extLst>
      <p:ext uri="{BB962C8B-B14F-4D97-AF65-F5344CB8AC3E}">
        <p14:creationId xmlns:p14="http://schemas.microsoft.com/office/powerpoint/2010/main" val="2976695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22</a:t>
            </a:fld>
            <a:endParaRPr lang="en-US"/>
          </a:p>
        </p:txBody>
      </p:sp>
    </p:spTree>
    <p:extLst>
      <p:ext uri="{BB962C8B-B14F-4D97-AF65-F5344CB8AC3E}">
        <p14:creationId xmlns:p14="http://schemas.microsoft.com/office/powerpoint/2010/main" val="4194735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23</a:t>
            </a:fld>
            <a:endParaRPr lang="en-US"/>
          </a:p>
        </p:txBody>
      </p:sp>
    </p:spTree>
    <p:extLst>
      <p:ext uri="{BB962C8B-B14F-4D97-AF65-F5344CB8AC3E}">
        <p14:creationId xmlns:p14="http://schemas.microsoft.com/office/powerpoint/2010/main" val="1172924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24</a:t>
            </a:fld>
            <a:endParaRPr lang="en-US" dirty="0"/>
          </a:p>
        </p:txBody>
      </p:sp>
    </p:spTree>
    <p:extLst>
      <p:ext uri="{BB962C8B-B14F-4D97-AF65-F5344CB8AC3E}">
        <p14:creationId xmlns:p14="http://schemas.microsoft.com/office/powerpoint/2010/main" val="3638365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25</a:t>
            </a:fld>
            <a:endParaRPr lang="en-US"/>
          </a:p>
        </p:txBody>
      </p:sp>
    </p:spTree>
    <p:extLst>
      <p:ext uri="{BB962C8B-B14F-4D97-AF65-F5344CB8AC3E}">
        <p14:creationId xmlns:p14="http://schemas.microsoft.com/office/powerpoint/2010/main" val="2471653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26</a:t>
            </a:fld>
            <a:endParaRPr lang="en-US"/>
          </a:p>
        </p:txBody>
      </p:sp>
    </p:spTree>
    <p:extLst>
      <p:ext uri="{BB962C8B-B14F-4D97-AF65-F5344CB8AC3E}">
        <p14:creationId xmlns:p14="http://schemas.microsoft.com/office/powerpoint/2010/main" val="412058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27</a:t>
            </a:fld>
            <a:endParaRPr lang="en-US"/>
          </a:p>
        </p:txBody>
      </p:sp>
    </p:spTree>
    <p:extLst>
      <p:ext uri="{BB962C8B-B14F-4D97-AF65-F5344CB8AC3E}">
        <p14:creationId xmlns:p14="http://schemas.microsoft.com/office/powerpoint/2010/main" val="4191756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28</a:t>
            </a:fld>
            <a:endParaRPr lang="en-US"/>
          </a:p>
        </p:txBody>
      </p:sp>
    </p:spTree>
    <p:extLst>
      <p:ext uri="{BB962C8B-B14F-4D97-AF65-F5344CB8AC3E}">
        <p14:creationId xmlns:p14="http://schemas.microsoft.com/office/powerpoint/2010/main" val="1563151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29</a:t>
            </a:fld>
            <a:endParaRPr lang="en-US" dirty="0"/>
          </a:p>
        </p:txBody>
      </p:sp>
    </p:spTree>
    <p:extLst>
      <p:ext uri="{BB962C8B-B14F-4D97-AF65-F5344CB8AC3E}">
        <p14:creationId xmlns:p14="http://schemas.microsoft.com/office/powerpoint/2010/main" val="57376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31</a:t>
            </a:fld>
            <a:endParaRPr lang="en-US"/>
          </a:p>
        </p:txBody>
      </p:sp>
    </p:spTree>
    <p:extLst>
      <p:ext uri="{BB962C8B-B14F-4D97-AF65-F5344CB8AC3E}">
        <p14:creationId xmlns:p14="http://schemas.microsoft.com/office/powerpoint/2010/main" val="193073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a:t>
            </a:fld>
            <a:endParaRPr lang="en-US" dirty="0"/>
          </a:p>
        </p:txBody>
      </p:sp>
    </p:spTree>
    <p:extLst>
      <p:ext uri="{BB962C8B-B14F-4D97-AF65-F5344CB8AC3E}">
        <p14:creationId xmlns:p14="http://schemas.microsoft.com/office/powerpoint/2010/main" val="641534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32</a:t>
            </a:fld>
            <a:endParaRPr lang="en-US"/>
          </a:p>
        </p:txBody>
      </p:sp>
    </p:spTree>
    <p:extLst>
      <p:ext uri="{BB962C8B-B14F-4D97-AF65-F5344CB8AC3E}">
        <p14:creationId xmlns:p14="http://schemas.microsoft.com/office/powerpoint/2010/main" val="4261680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354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34</a:t>
            </a:fld>
            <a:endParaRPr lang="en-US"/>
          </a:p>
        </p:txBody>
      </p:sp>
    </p:spTree>
    <p:extLst>
      <p:ext uri="{BB962C8B-B14F-4D97-AF65-F5344CB8AC3E}">
        <p14:creationId xmlns:p14="http://schemas.microsoft.com/office/powerpoint/2010/main" val="3931826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35</a:t>
            </a:fld>
            <a:endParaRPr lang="en-US"/>
          </a:p>
        </p:txBody>
      </p:sp>
    </p:spTree>
    <p:extLst>
      <p:ext uri="{BB962C8B-B14F-4D97-AF65-F5344CB8AC3E}">
        <p14:creationId xmlns:p14="http://schemas.microsoft.com/office/powerpoint/2010/main" val="397034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37</a:t>
            </a:fld>
            <a:endParaRPr lang="en-US" dirty="0"/>
          </a:p>
        </p:txBody>
      </p:sp>
    </p:spTree>
    <p:extLst>
      <p:ext uri="{BB962C8B-B14F-4D97-AF65-F5344CB8AC3E}">
        <p14:creationId xmlns:p14="http://schemas.microsoft.com/office/powerpoint/2010/main" val="4185134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392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39</a:t>
            </a:fld>
            <a:endParaRPr lang="en-US"/>
          </a:p>
        </p:txBody>
      </p:sp>
    </p:spTree>
    <p:extLst>
      <p:ext uri="{BB962C8B-B14F-4D97-AF65-F5344CB8AC3E}">
        <p14:creationId xmlns:p14="http://schemas.microsoft.com/office/powerpoint/2010/main" val="3390379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40</a:t>
            </a:fld>
            <a:endParaRPr lang="en-US"/>
          </a:p>
        </p:txBody>
      </p:sp>
    </p:spTree>
    <p:extLst>
      <p:ext uri="{BB962C8B-B14F-4D97-AF65-F5344CB8AC3E}">
        <p14:creationId xmlns:p14="http://schemas.microsoft.com/office/powerpoint/2010/main" val="3521037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03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42</a:t>
            </a:fld>
            <a:endParaRPr lang="en-US" dirty="0"/>
          </a:p>
        </p:txBody>
      </p:sp>
    </p:spTree>
    <p:extLst>
      <p:ext uri="{BB962C8B-B14F-4D97-AF65-F5344CB8AC3E}">
        <p14:creationId xmlns:p14="http://schemas.microsoft.com/office/powerpoint/2010/main" val="132458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847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43</a:t>
            </a:fld>
            <a:endParaRPr lang="en-US"/>
          </a:p>
        </p:txBody>
      </p:sp>
    </p:spTree>
    <p:extLst>
      <p:ext uri="{BB962C8B-B14F-4D97-AF65-F5344CB8AC3E}">
        <p14:creationId xmlns:p14="http://schemas.microsoft.com/office/powerpoint/2010/main" val="2264621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44</a:t>
            </a:fld>
            <a:endParaRPr lang="en-US"/>
          </a:p>
        </p:txBody>
      </p:sp>
    </p:spTree>
    <p:extLst>
      <p:ext uri="{BB962C8B-B14F-4D97-AF65-F5344CB8AC3E}">
        <p14:creationId xmlns:p14="http://schemas.microsoft.com/office/powerpoint/2010/main" val="1435707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45</a:t>
            </a:fld>
            <a:endParaRPr lang="en-US"/>
          </a:p>
        </p:txBody>
      </p:sp>
    </p:spTree>
    <p:extLst>
      <p:ext uri="{BB962C8B-B14F-4D97-AF65-F5344CB8AC3E}">
        <p14:creationId xmlns:p14="http://schemas.microsoft.com/office/powerpoint/2010/main" val="73444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10EEDFF-1F50-4D72-AE9E-4954D2B137B8}"/>
              </a:ext>
            </a:extLst>
          </p:cNvPr>
          <p:cNvSpPr>
            <a:spLocks noGrp="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47</a:t>
            </a:fld>
            <a:endParaRPr lang="en-US"/>
          </a:p>
        </p:txBody>
      </p:sp>
    </p:spTree>
    <p:extLst>
      <p:ext uri="{BB962C8B-B14F-4D97-AF65-F5344CB8AC3E}">
        <p14:creationId xmlns:p14="http://schemas.microsoft.com/office/powerpoint/2010/main" val="27197943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48</a:t>
            </a:fld>
            <a:endParaRPr lang="en-US" dirty="0"/>
          </a:p>
        </p:txBody>
      </p:sp>
    </p:spTree>
    <p:extLst>
      <p:ext uri="{BB962C8B-B14F-4D97-AF65-F5344CB8AC3E}">
        <p14:creationId xmlns:p14="http://schemas.microsoft.com/office/powerpoint/2010/main" val="271026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a:t>
            </a:fld>
            <a:endParaRPr lang="en-US"/>
          </a:p>
        </p:txBody>
      </p:sp>
    </p:spTree>
    <p:extLst>
      <p:ext uri="{BB962C8B-B14F-4D97-AF65-F5344CB8AC3E}">
        <p14:creationId xmlns:p14="http://schemas.microsoft.com/office/powerpoint/2010/main" val="158559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6</a:t>
            </a:fld>
            <a:endParaRPr lang="en-US"/>
          </a:p>
        </p:txBody>
      </p:sp>
    </p:spTree>
    <p:extLst>
      <p:ext uri="{BB962C8B-B14F-4D97-AF65-F5344CB8AC3E}">
        <p14:creationId xmlns:p14="http://schemas.microsoft.com/office/powerpoint/2010/main" val="323196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BDD4D8-51E3-41A7-8E1E-2B0FD5C81E29}" type="slidenum">
              <a:rPr lang="en-US" smtClean="0"/>
              <a:t>7</a:t>
            </a:fld>
            <a:endParaRPr lang="en-US" dirty="0"/>
          </a:p>
        </p:txBody>
      </p:sp>
    </p:spTree>
    <p:extLst>
      <p:ext uri="{BB962C8B-B14F-4D97-AF65-F5344CB8AC3E}">
        <p14:creationId xmlns:p14="http://schemas.microsoft.com/office/powerpoint/2010/main" val="371467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8</a:t>
            </a:fld>
            <a:endParaRPr lang="en-US"/>
          </a:p>
        </p:txBody>
      </p:sp>
    </p:spTree>
    <p:extLst>
      <p:ext uri="{BB962C8B-B14F-4D97-AF65-F5344CB8AC3E}">
        <p14:creationId xmlns:p14="http://schemas.microsoft.com/office/powerpoint/2010/main" val="21221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BDD4D8-51E3-41A7-8E1E-2B0FD5C81E29}" type="slidenum">
              <a:rPr lang="en-US" smtClean="0"/>
              <a:t>9</a:t>
            </a:fld>
            <a:endParaRPr lang="en-US" dirty="0"/>
          </a:p>
        </p:txBody>
      </p:sp>
    </p:spTree>
    <p:extLst>
      <p:ext uri="{BB962C8B-B14F-4D97-AF65-F5344CB8AC3E}">
        <p14:creationId xmlns:p14="http://schemas.microsoft.com/office/powerpoint/2010/main" val="1062947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4956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365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
        <p:nvSpPr>
          <p:cNvPr id="7" name="TextBox 6"/>
          <p:cNvSpPr txBox="1"/>
          <p:nvPr userDrawn="1"/>
        </p:nvSpPr>
        <p:spPr>
          <a:xfrm>
            <a:off x="10395806" y="5349875"/>
            <a:ext cx="1796194" cy="739738"/>
          </a:xfrm>
          <a:prstGeom prst="rect">
            <a:avLst/>
          </a:prstGeom>
          <a:noFill/>
        </p:spPr>
        <p:txBody>
          <a:bodyPr wrap="square" lIns="73152" rtlCol="0" anchor="b" anchorCtr="0">
            <a:noAutofit/>
          </a:bodyPr>
          <a:lstStyle/>
          <a:p>
            <a:pPr marL="114300" indent="-114300"/>
            <a:r>
              <a:rPr lang="en-US" sz="1400" b="0" dirty="0">
                <a:solidFill>
                  <a:schemeClr val="tx1"/>
                </a:solidFill>
                <a:latin typeface="Arial Narrow" panose="020B0606020202030204" pitchFamily="34" charset="0"/>
              </a:rPr>
              <a:t>+</a:t>
            </a:r>
            <a:r>
              <a:rPr lang="en-US" sz="1100" dirty="0">
                <a:solidFill>
                  <a:schemeClr val="tx1"/>
                </a:solidFill>
                <a:latin typeface="Arial Narrow" panose="020B0606020202030204" pitchFamily="34" charset="0"/>
              </a:rPr>
              <a:t> Difference between this estimate and the 2017 estimate is statistically significant at the .05 level. </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395806" y="3977634"/>
            <a:ext cx="1643729" cy="1291338"/>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1398052403"/>
      </p:ext>
    </p:extLst>
  </p:cSld>
  <p:clrMapOvr>
    <a:masterClrMapping/>
  </p:clrMapOvr>
  <p:extLst>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Tree>
    <p:extLst>
      <p:ext uri="{BB962C8B-B14F-4D97-AF65-F5344CB8AC3E}">
        <p14:creationId xmlns:p14="http://schemas.microsoft.com/office/powerpoint/2010/main" val="2742857436"/>
      </p:ext>
    </p:extLst>
  </p:cSld>
  <p:clrMapOvr>
    <a:masterClrMapping/>
  </p:clrMapOvr>
  <p:extLst>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w/ NSDU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07" y="6330859"/>
            <a:ext cx="1355993" cy="362773"/>
          </a:xfrm>
          <a:prstGeom prst="rect">
            <a:avLst/>
          </a:prstGeom>
        </p:spPr>
      </p:pic>
    </p:spTree>
    <p:extLst>
      <p:ext uri="{BB962C8B-B14F-4D97-AF65-F5344CB8AC3E}">
        <p14:creationId xmlns:p14="http://schemas.microsoft.com/office/powerpoint/2010/main" val="96042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61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1264108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55434"/>
            <a:ext cx="10956925" cy="1754326"/>
          </a:xfrm>
        </p:spPr>
        <p:txBody>
          <a:bodyPr/>
          <a:lstStyle/>
          <a:p>
            <a:r>
              <a:rPr lang="en-US" dirty="0"/>
              <a:t>2019 National Survey on Drug Use and Health: Veteran Adults</a:t>
            </a:r>
            <a:br>
              <a:rPr lang="en-US" dirty="0"/>
            </a:br>
            <a:endParaRPr lang="en-US" dirty="0"/>
          </a:p>
        </p:txBody>
      </p:sp>
      <p:sp>
        <p:nvSpPr>
          <p:cNvPr id="5" name="Subtitle 4"/>
          <p:cNvSpPr>
            <a:spLocks noGrp="1"/>
          </p:cNvSpPr>
          <p:nvPr>
            <p:ph type="subTitle" idx="1"/>
          </p:nvPr>
        </p:nvSpPr>
        <p:spPr>
          <a:xfrm>
            <a:off x="3535709" y="2883877"/>
            <a:ext cx="8552458" cy="2150347"/>
          </a:xfrm>
        </p:spPr>
        <p:txBody>
          <a:bodyPr/>
          <a:lstStyle/>
          <a:p>
            <a:r>
              <a:rPr lang="en-US" dirty="0"/>
              <a:t>Substance Abuse and Mental Health Services Administration</a:t>
            </a:r>
          </a:p>
          <a:p>
            <a:r>
              <a:rPr lang="en-US" dirty="0"/>
              <a:t>U.S. Department of Health and Human Services</a:t>
            </a:r>
          </a:p>
          <a:p>
            <a:endParaRPr lang="en-US" dirty="0"/>
          </a:p>
        </p:txBody>
      </p:sp>
      <p:sp>
        <p:nvSpPr>
          <p:cNvPr id="2" name="TextBox 1"/>
          <p:cNvSpPr txBox="1"/>
          <p:nvPr/>
        </p:nvSpPr>
        <p:spPr>
          <a:xfrm>
            <a:off x="533400" y="6019800"/>
            <a:ext cx="1891480" cy="369332"/>
          </a:xfrm>
          <a:prstGeom prst="rect">
            <a:avLst/>
          </a:prstGeom>
          <a:noFill/>
        </p:spPr>
        <p:txBody>
          <a:bodyPr wrap="none" rtlCol="0">
            <a:spAutoFit/>
          </a:bodyPr>
          <a:lstStyle/>
          <a:p>
            <a:r>
              <a:rPr lang="en-US" dirty="0"/>
              <a:t>September 2020</a:t>
            </a:r>
          </a:p>
        </p:txBody>
      </p:sp>
    </p:spTree>
    <p:extLst>
      <p:ext uri="{BB962C8B-B14F-4D97-AF65-F5344CB8AC3E}">
        <p14:creationId xmlns:p14="http://schemas.microsoft.com/office/powerpoint/2010/main" val="256298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3B8191-501A-429A-B076-A4745532B6A0}"/>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Opioid Misuse among Veterans</a:t>
            </a:r>
          </a:p>
        </p:txBody>
      </p:sp>
      <p:pic>
        <p:nvPicPr>
          <p:cNvPr id="14" name="Picture 13">
            <a:extLst>
              <a:ext uri="{FF2B5EF4-FFF2-40B4-BE49-F238E27FC236}">
                <a16:creationId xmlns:a16="http://schemas.microsoft.com/office/drawing/2014/main" id="{D446B051-8B01-4FF1-9D3D-E46118DB33CE}"/>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177864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397303-82E3-4977-8B16-0E7859410041}"/>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Prescription Pain Reliever Misuse and Heroin Use among Veterans</a:t>
            </a:r>
          </a:p>
        </p:txBody>
      </p:sp>
      <p:pic>
        <p:nvPicPr>
          <p:cNvPr id="16" name="Picture 15">
            <a:extLst>
              <a:ext uri="{FF2B5EF4-FFF2-40B4-BE49-F238E27FC236}">
                <a16:creationId xmlns:a16="http://schemas.microsoft.com/office/drawing/2014/main" id="{07641BC5-EE23-4E03-98E5-BFFD2075192A}"/>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57859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50CABD-6D5D-4B2A-8D91-2BEB58F6FDF8}"/>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Prescription Pain Reliever Misuse among Veterans</a:t>
            </a:r>
          </a:p>
        </p:txBody>
      </p:sp>
      <p:pic>
        <p:nvPicPr>
          <p:cNvPr id="14" name="Picture 13">
            <a:extLst>
              <a:ext uri="{FF2B5EF4-FFF2-40B4-BE49-F238E27FC236}">
                <a16:creationId xmlns:a16="http://schemas.microsoft.com/office/drawing/2014/main" id="{84AA4330-4A40-4535-9D6F-FB55DB503AB3}"/>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26419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4E0742-A969-443E-AC8E-FF9B540D0EE3}"/>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Misuse of Prescription Opioid Subtypes among Veterans</a:t>
            </a:r>
          </a:p>
        </p:txBody>
      </p:sp>
      <p:pic>
        <p:nvPicPr>
          <p:cNvPr id="14" name="Picture 13">
            <a:extLst>
              <a:ext uri="{FF2B5EF4-FFF2-40B4-BE49-F238E27FC236}">
                <a16:creationId xmlns:a16="http://schemas.microsoft.com/office/drawing/2014/main" id="{54C94D9F-ACBC-4936-9FF2-C76FDBF30010}"/>
              </a:ext>
            </a:extLst>
          </p:cNvPr>
          <p:cNvPicPr>
            <a:picLocks noChangeAspect="1"/>
          </p:cNvPicPr>
          <p:nvPr/>
        </p:nvPicPr>
        <p:blipFill>
          <a:blip r:embed="rId3"/>
          <a:stretch>
            <a:fillRect/>
          </a:stretch>
        </p:blipFill>
        <p:spPr>
          <a:xfrm>
            <a:off x="762000" y="910843"/>
            <a:ext cx="11455377" cy="5870957"/>
          </a:xfrm>
          <a:prstGeom prst="rect">
            <a:avLst/>
          </a:prstGeom>
        </p:spPr>
      </p:pic>
    </p:spTree>
    <p:extLst>
      <p:ext uri="{BB962C8B-B14F-4D97-AF65-F5344CB8AC3E}">
        <p14:creationId xmlns:p14="http://schemas.microsoft.com/office/powerpoint/2010/main" val="355803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F9CA01-3764-4F03-BBE3-50D995E05C20}"/>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Heroin Use among Veterans</a:t>
            </a:r>
          </a:p>
        </p:txBody>
      </p:sp>
      <p:pic>
        <p:nvPicPr>
          <p:cNvPr id="14" name="Picture 13">
            <a:extLst>
              <a:ext uri="{FF2B5EF4-FFF2-40B4-BE49-F238E27FC236}">
                <a16:creationId xmlns:a16="http://schemas.microsoft.com/office/drawing/2014/main" id="{21399337-AD65-46EF-9A4D-2AD5077B1406}"/>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375754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4CA478-B7C6-48DD-8204-753D1365BE5C}"/>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Heroin-Related Opioid Use Disorder among Veterans</a:t>
            </a:r>
          </a:p>
        </p:txBody>
      </p:sp>
      <p:pic>
        <p:nvPicPr>
          <p:cNvPr id="14" name="Picture 13">
            <a:extLst>
              <a:ext uri="{FF2B5EF4-FFF2-40B4-BE49-F238E27FC236}">
                <a16:creationId xmlns:a16="http://schemas.microsoft.com/office/drawing/2014/main" id="{F23F8B97-2DE0-4355-82D2-4C2043F601EC}"/>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242673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AACE-D069-4CA0-8AB7-609F503B7476}"/>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Opioid Use Disorder among Veterans</a:t>
            </a:r>
          </a:p>
        </p:txBody>
      </p:sp>
      <p:pic>
        <p:nvPicPr>
          <p:cNvPr id="14" name="Picture 13">
            <a:extLst>
              <a:ext uri="{FF2B5EF4-FFF2-40B4-BE49-F238E27FC236}">
                <a16:creationId xmlns:a16="http://schemas.microsoft.com/office/drawing/2014/main" id="{0CE77910-510E-4909-9484-9B7A8AC76877}"/>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316001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B20E6-62DD-4F03-9AE5-B6C774F96BAF}"/>
              </a:ext>
            </a:extLst>
          </p:cNvPr>
          <p:cNvSpPr txBox="1"/>
          <p:nvPr/>
        </p:nvSpPr>
        <p:spPr>
          <a:xfrm>
            <a:off x="762000" y="0"/>
            <a:ext cx="10947400" cy="952500"/>
          </a:xfrm>
          <a:prstGeom prst="rect">
            <a:avLst/>
          </a:prstGeom>
          <a:noFill/>
        </p:spPr>
        <p:txBody>
          <a:bodyPr vert="horz" rtlCol="0" anchor="ctr">
            <a:noAutofit/>
          </a:bodyPr>
          <a:lstStyle/>
          <a:p>
            <a:r>
              <a:rPr lang="en-US" sz="3200" dirty="0">
                <a:solidFill>
                  <a:srgbClr val="FFFFFF"/>
                </a:solidFill>
                <a:latin typeface="Segoe UI Semibold" panose="020B0702040204020203" pitchFamily="34" charset="0"/>
              </a:rPr>
              <a:t>Treatment Gains: Number of Individuals Receiving Pharmacotherapy for Opioid Use Disorder (MAT)</a:t>
            </a:r>
          </a:p>
        </p:txBody>
      </p:sp>
      <p:pic>
        <p:nvPicPr>
          <p:cNvPr id="5" name="Picture 4">
            <a:extLst>
              <a:ext uri="{FF2B5EF4-FFF2-40B4-BE49-F238E27FC236}">
                <a16:creationId xmlns:a16="http://schemas.microsoft.com/office/drawing/2014/main" id="{CC2C1414-A9E3-47E5-B083-CE4FE20DC78E}"/>
              </a:ext>
            </a:extLst>
          </p:cNvPr>
          <p:cNvPicPr>
            <a:picLocks noChangeAspect="1"/>
          </p:cNvPicPr>
          <p:nvPr/>
        </p:nvPicPr>
        <p:blipFill>
          <a:blip r:embed="rId3"/>
          <a:stretch>
            <a:fillRect/>
          </a:stretch>
        </p:blipFill>
        <p:spPr>
          <a:xfrm>
            <a:off x="282438" y="1270578"/>
            <a:ext cx="11833362" cy="5054022"/>
          </a:xfrm>
          <a:prstGeom prst="rect">
            <a:avLst/>
          </a:prstGeom>
        </p:spPr>
      </p:pic>
    </p:spTree>
    <p:extLst>
      <p:ext uri="{BB962C8B-B14F-4D97-AF65-F5344CB8AC3E}">
        <p14:creationId xmlns:p14="http://schemas.microsoft.com/office/powerpoint/2010/main" val="345968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490325" cy="960147"/>
          </a:xfrm>
        </p:spPr>
        <p:txBody>
          <a:bodyPr>
            <a:normAutofit/>
          </a:bodyPr>
          <a:lstStyle/>
          <a:p>
            <a:r>
              <a:rPr lang="en-US" sz="2600" dirty="0"/>
              <a:t>Summary: Opioid Misuse in the United States in 2019 Compared to 2018 </a:t>
            </a:r>
          </a:p>
        </p:txBody>
      </p:sp>
      <p:sp>
        <p:nvSpPr>
          <p:cNvPr id="3" name="Content Placeholder 2"/>
          <p:cNvSpPr>
            <a:spLocks noGrp="1"/>
          </p:cNvSpPr>
          <p:nvPr>
            <p:ph idx="1"/>
          </p:nvPr>
        </p:nvSpPr>
        <p:spPr>
          <a:xfrm>
            <a:off x="179125" y="960147"/>
            <a:ext cx="12047034" cy="5819791"/>
          </a:xfrm>
          <a:noFill/>
        </p:spPr>
        <p:txBody>
          <a:bodyPr>
            <a:normAutofit/>
          </a:bodyPr>
          <a:lstStyle/>
          <a:p>
            <a:pPr lvl="0"/>
            <a:endParaRPr lang="en-US" sz="2600" dirty="0"/>
          </a:p>
          <a:p>
            <a:pPr lvl="0"/>
            <a:r>
              <a:rPr lang="en-US" dirty="0"/>
              <a:t>Oxycodone is the opioid with the highest percentage of veterans acknowledging misuse of the medication. </a:t>
            </a:r>
          </a:p>
          <a:p>
            <a:pPr marL="0" lvl="0" indent="0">
              <a:buNone/>
            </a:pPr>
            <a:endParaRPr lang="en-US" dirty="0"/>
          </a:p>
          <a:p>
            <a:r>
              <a:rPr lang="en-US" dirty="0"/>
              <a:t>Heroin use among veterans 26 years older and older remains stable.</a:t>
            </a:r>
          </a:p>
          <a:p>
            <a:endParaRPr lang="en-US" dirty="0"/>
          </a:p>
          <a:p>
            <a:r>
              <a:rPr lang="en-US" dirty="0"/>
              <a:t>There were slight increases in opioid use disorder when compared to 2018. </a:t>
            </a:r>
          </a:p>
          <a:p>
            <a:endParaRPr lang="en-US" dirty="0"/>
          </a:p>
          <a:p>
            <a:r>
              <a:rPr lang="en-US" dirty="0"/>
              <a:t>Heroin initiates among veterans also slightly increased.</a:t>
            </a:r>
          </a:p>
          <a:p>
            <a:endParaRPr lang="en-US" dirty="0"/>
          </a:p>
          <a:p>
            <a:pPr marL="0" lvl="0" indent="0">
              <a:buNone/>
            </a:pPr>
            <a:endParaRPr lang="en-US" dirty="0"/>
          </a:p>
        </p:txBody>
      </p:sp>
    </p:spTree>
    <p:extLst>
      <p:ext uri="{BB962C8B-B14F-4D97-AF65-F5344CB8AC3E}">
        <p14:creationId xmlns:p14="http://schemas.microsoft.com/office/powerpoint/2010/main" val="283015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4378" y="1887952"/>
            <a:ext cx="7570128" cy="4668838"/>
          </a:xfrm>
        </p:spPr>
        <p:txBody>
          <a:bodyPr>
            <a:normAutofit/>
          </a:bodyPr>
          <a:lstStyle/>
          <a:p>
            <a:pPr marL="0" indent="0" algn="ctr">
              <a:buNone/>
            </a:pPr>
            <a:r>
              <a:rPr lang="en-US" sz="6000" b="1" dirty="0">
                <a:latin typeface="Calibri" panose="020F0502020204030204" pitchFamily="34" charset="0"/>
                <a:cs typeface="Calibri" panose="020F0502020204030204" pitchFamily="34" charset="0"/>
              </a:rPr>
              <a:t>Other Illicit Substances</a:t>
            </a:r>
          </a:p>
        </p:txBody>
      </p:sp>
    </p:spTree>
    <p:extLst>
      <p:ext uri="{BB962C8B-B14F-4D97-AF65-F5344CB8AC3E}">
        <p14:creationId xmlns:p14="http://schemas.microsoft.com/office/powerpoint/2010/main" val="360032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National Survey on Drug Use and Health (NSDUH)</a:t>
            </a:r>
          </a:p>
        </p:txBody>
      </p:sp>
      <p:sp>
        <p:nvSpPr>
          <p:cNvPr id="4" name="Content Placeholder 3"/>
          <p:cNvSpPr>
            <a:spLocks noGrp="1"/>
          </p:cNvSpPr>
          <p:nvPr>
            <p:ph idx="4294967295"/>
          </p:nvPr>
        </p:nvSpPr>
        <p:spPr>
          <a:xfrm>
            <a:off x="701675" y="1066799"/>
            <a:ext cx="10788650" cy="5096257"/>
          </a:xfrm>
          <a:solidFill>
            <a:schemeClr val="bg1"/>
          </a:solidFill>
        </p:spPr>
        <p:txBody>
          <a:bodyPr>
            <a:noAutofit/>
          </a:bodyPr>
          <a:lstStyle/>
          <a:p>
            <a:pPr>
              <a:tabLst>
                <a:tab pos="457200" algn="l"/>
              </a:tabLst>
            </a:pPr>
            <a:r>
              <a:rPr lang="en-US" sz="2300" dirty="0">
                <a:ea typeface="Times New Roman" panose="02020603050405020304" pitchFamily="18" charset="0"/>
                <a:cs typeface="Times New Roman" panose="02020603050405020304" pitchFamily="18" charset="0"/>
              </a:rPr>
              <a:t>NSDUH is a comprehensive household interview survey of substance use, substance use disorders, mental health, and the receipt of treatment services for these disorders in the United States.</a:t>
            </a:r>
          </a:p>
          <a:p>
            <a:pPr>
              <a:tabLst>
                <a:tab pos="457200" algn="l"/>
              </a:tabLst>
            </a:pPr>
            <a:r>
              <a:rPr lang="en-US" sz="2300" dirty="0">
                <a:ea typeface="Times New Roman" panose="02020603050405020304" pitchFamily="18" charset="0"/>
                <a:cs typeface="Times New Roman" panose="02020603050405020304" pitchFamily="18" charset="0"/>
              </a:rPr>
              <a:t>NSDUH is collected face-to-face by field interviewers who read less sensitive questions to respondents and transition respondents to audio computer assisted self‑interviewing for sensitive items.</a:t>
            </a:r>
          </a:p>
          <a:p>
            <a:pPr>
              <a:tabLst>
                <a:tab pos="457200" algn="l"/>
              </a:tabLst>
            </a:pPr>
            <a:r>
              <a:rPr lang="en-US" sz="2300" dirty="0">
                <a:ea typeface="Times New Roman" panose="02020603050405020304" pitchFamily="18" charset="0"/>
                <a:cs typeface="Times New Roman" panose="02020603050405020304" pitchFamily="18" charset="0"/>
              </a:rPr>
              <a:t>NSDUH covers the civilian, noninstitutionalized population, aged 12 or older:</a:t>
            </a:r>
          </a:p>
          <a:p>
            <a:pPr lvl="1">
              <a:spcBef>
                <a:spcPts val="1000"/>
              </a:spcBef>
              <a:tabLst>
                <a:tab pos="914400" algn="l"/>
              </a:tabLst>
            </a:pPr>
            <a:r>
              <a:rPr lang="en-US" sz="2300" dirty="0">
                <a:ea typeface="Times New Roman" panose="02020603050405020304" pitchFamily="18" charset="0"/>
                <a:cs typeface="Times New Roman" panose="02020603050405020304" pitchFamily="18" charset="0"/>
              </a:rPr>
              <a:t>Includes: Households, college dorms, homeless in shelters, civilians on military bases </a:t>
            </a:r>
          </a:p>
          <a:p>
            <a:pPr lvl="1">
              <a:spcBef>
                <a:spcPts val="1000"/>
              </a:spcBef>
              <a:tabLst>
                <a:tab pos="914400" algn="l"/>
              </a:tabLst>
            </a:pPr>
            <a:r>
              <a:rPr lang="en-US" sz="2300" dirty="0">
                <a:ea typeface="Times New Roman" panose="02020603050405020304" pitchFamily="18" charset="0"/>
                <a:cs typeface="Times New Roman" panose="02020603050405020304" pitchFamily="18" charset="0"/>
              </a:rPr>
              <a:t>Excludes: Active military, long-term hospital residents, prison populations, homeless not in shelters</a:t>
            </a:r>
          </a:p>
          <a:p>
            <a:pPr>
              <a:tabLst>
                <a:tab pos="457200" algn="l"/>
              </a:tabLst>
            </a:pPr>
            <a:r>
              <a:rPr lang="en-US" sz="2300" dirty="0">
                <a:ea typeface="Times New Roman" panose="02020603050405020304" pitchFamily="18" charset="0"/>
                <a:cs typeface="Times New Roman" panose="02020603050405020304" pitchFamily="18" charset="0"/>
              </a:rPr>
              <a:t>Sample includes all 50 states and DC</a:t>
            </a:r>
          </a:p>
          <a:p>
            <a:pPr>
              <a:tabLst>
                <a:tab pos="457200" algn="l"/>
              </a:tabLst>
            </a:pPr>
            <a:r>
              <a:rPr lang="en-US" sz="2300" dirty="0">
                <a:ea typeface="Times New Roman" panose="02020603050405020304" pitchFamily="18" charset="0"/>
                <a:cs typeface="Times New Roman" panose="02020603050405020304" pitchFamily="18" charset="0"/>
              </a:rPr>
              <a:t>Approximately 67,500 persons are interviewed annually</a:t>
            </a:r>
          </a:p>
          <a:p>
            <a:pPr>
              <a:tabLst>
                <a:tab pos="457200" algn="l"/>
              </a:tabLst>
            </a:pPr>
            <a:r>
              <a:rPr lang="en-US" sz="2300" dirty="0">
                <a:ea typeface="Times New Roman" panose="02020603050405020304" pitchFamily="18" charset="0"/>
                <a:cs typeface="Times New Roman" panose="02020603050405020304" pitchFamily="18" charset="0"/>
              </a:rPr>
              <a:t>Data collected from January to December </a:t>
            </a:r>
          </a:p>
        </p:txBody>
      </p:sp>
    </p:spTree>
    <p:extLst>
      <p:ext uri="{BB962C8B-B14F-4D97-AF65-F5344CB8AC3E}">
        <p14:creationId xmlns:p14="http://schemas.microsoft.com/office/powerpoint/2010/main" val="350015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B7A9F3-30C5-4EA7-8EBC-530AEBAFD6FE}"/>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Past Month Marijuana Use for All Age Groups among Veterans</a:t>
            </a:r>
          </a:p>
        </p:txBody>
      </p:sp>
      <p:pic>
        <p:nvPicPr>
          <p:cNvPr id="14" name="Picture 13">
            <a:extLst>
              <a:ext uri="{FF2B5EF4-FFF2-40B4-BE49-F238E27FC236}">
                <a16:creationId xmlns:a16="http://schemas.microsoft.com/office/drawing/2014/main" id="{153F72AB-BCA7-4302-BDF2-5EF789A29AD1}"/>
              </a:ext>
            </a:extLst>
          </p:cNvPr>
          <p:cNvPicPr>
            <a:picLocks noChangeAspect="1"/>
          </p:cNvPicPr>
          <p:nvPr/>
        </p:nvPicPr>
        <p:blipFill>
          <a:blip r:embed="rId3"/>
          <a:stretch>
            <a:fillRect/>
          </a:stretch>
        </p:blipFill>
        <p:spPr>
          <a:xfrm>
            <a:off x="762000" y="910843"/>
            <a:ext cx="11461473" cy="5870957"/>
          </a:xfrm>
          <a:prstGeom prst="rect">
            <a:avLst/>
          </a:prstGeom>
        </p:spPr>
      </p:pic>
    </p:spTree>
    <p:extLst>
      <p:ext uri="{BB962C8B-B14F-4D97-AF65-F5344CB8AC3E}">
        <p14:creationId xmlns:p14="http://schemas.microsoft.com/office/powerpoint/2010/main" val="293987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6FEE4-A5CA-4C7C-8C42-E302F0432BDA}"/>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Marijuana Use among Veteran Young Adults (18-25 y.o.)</a:t>
            </a:r>
          </a:p>
        </p:txBody>
      </p:sp>
      <p:pic>
        <p:nvPicPr>
          <p:cNvPr id="14" name="Picture 13">
            <a:extLst>
              <a:ext uri="{FF2B5EF4-FFF2-40B4-BE49-F238E27FC236}">
                <a16:creationId xmlns:a16="http://schemas.microsoft.com/office/drawing/2014/main" id="{94BEF2B3-D4D8-49B4-8414-ECF8C0764F51}"/>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147369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0F9D9-1429-4B3F-A999-AFE74135D335}"/>
              </a:ext>
            </a:extLst>
          </p:cNvPr>
          <p:cNvSpPr txBox="1"/>
          <p:nvPr/>
        </p:nvSpPr>
        <p:spPr>
          <a:xfrm>
            <a:off x="685800" y="0"/>
            <a:ext cx="10947400" cy="927100"/>
          </a:xfrm>
          <a:prstGeom prst="rect">
            <a:avLst/>
          </a:prstGeom>
          <a:noFill/>
        </p:spPr>
        <p:txBody>
          <a:bodyPr vert="horz" rtlCol="0" anchor="ctr">
            <a:normAutofit/>
          </a:bodyPr>
          <a:lstStyle/>
          <a:p>
            <a:r>
              <a:rPr lang="en-US" sz="2800" dirty="0">
                <a:solidFill>
                  <a:srgbClr val="FFFFFF"/>
                </a:solidFill>
                <a:latin typeface="Segoe UI Semibold" panose="020B0702040204020203" pitchFamily="34" charset="0"/>
              </a:rPr>
              <a:t>Marijuana Use among Veteran Adults 26+</a:t>
            </a:r>
          </a:p>
        </p:txBody>
      </p:sp>
      <p:pic>
        <p:nvPicPr>
          <p:cNvPr id="14" name="Picture 13">
            <a:extLst>
              <a:ext uri="{FF2B5EF4-FFF2-40B4-BE49-F238E27FC236}">
                <a16:creationId xmlns:a16="http://schemas.microsoft.com/office/drawing/2014/main" id="{905A627C-217D-4687-BB28-917BE4940D38}"/>
              </a:ext>
            </a:extLst>
          </p:cNvPr>
          <p:cNvPicPr>
            <a:picLocks noChangeAspect="1"/>
          </p:cNvPicPr>
          <p:nvPr/>
        </p:nvPicPr>
        <p:blipFill>
          <a:blip r:embed="rId3"/>
          <a:stretch>
            <a:fillRect/>
          </a:stretch>
        </p:blipFill>
        <p:spPr>
          <a:xfrm>
            <a:off x="762000" y="910843"/>
            <a:ext cx="11461473" cy="5870957"/>
          </a:xfrm>
          <a:prstGeom prst="rect">
            <a:avLst/>
          </a:prstGeom>
        </p:spPr>
      </p:pic>
    </p:spTree>
    <p:extLst>
      <p:ext uri="{BB962C8B-B14F-4D97-AF65-F5344CB8AC3E}">
        <p14:creationId xmlns:p14="http://schemas.microsoft.com/office/powerpoint/2010/main" val="3455105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DEF073-A5A5-40DC-8B81-A683B1A2B4FC}"/>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Marijuana Use Disorder among Veterans</a:t>
            </a:r>
          </a:p>
        </p:txBody>
      </p:sp>
      <p:pic>
        <p:nvPicPr>
          <p:cNvPr id="14" name="Picture 13">
            <a:extLst>
              <a:ext uri="{FF2B5EF4-FFF2-40B4-BE49-F238E27FC236}">
                <a16:creationId xmlns:a16="http://schemas.microsoft.com/office/drawing/2014/main" id="{CBFE0DFC-C007-47ED-BE97-3B721F152068}"/>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2022288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Marijuana Use: Health Concerns</a:t>
            </a:r>
          </a:p>
        </p:txBody>
      </p:sp>
      <p:sp>
        <p:nvSpPr>
          <p:cNvPr id="3" name="Content Placeholder 2"/>
          <p:cNvSpPr>
            <a:spLocks noGrp="1"/>
          </p:cNvSpPr>
          <p:nvPr>
            <p:ph idx="1"/>
          </p:nvPr>
        </p:nvSpPr>
        <p:spPr>
          <a:xfrm>
            <a:off x="46037" y="933477"/>
            <a:ext cx="11963400" cy="5715000"/>
          </a:xfrm>
        </p:spPr>
        <p:txBody>
          <a:bodyPr>
            <a:normAutofit/>
          </a:bodyPr>
          <a:lstStyle/>
          <a:p>
            <a:endParaRPr lang="en-US" sz="2000" dirty="0"/>
          </a:p>
          <a:p>
            <a:r>
              <a:rPr lang="en-US" dirty="0"/>
              <a:t>While past month marijuana significantly decreased for veterans ages 18-25 when compared to 2017, past month marijuana use for veterans ages 26 and older continues to increase. </a:t>
            </a:r>
          </a:p>
          <a:p>
            <a:endParaRPr lang="en-US" dirty="0"/>
          </a:p>
          <a:p>
            <a:r>
              <a:rPr lang="en-US" dirty="0"/>
              <a:t>Past month marijuana use and past year daily or almost daily use of marijuana for veterans ages 26 and older has significantly increased as compared to 2016. </a:t>
            </a:r>
          </a:p>
          <a:p>
            <a:endParaRPr lang="en-US" dirty="0"/>
          </a:p>
          <a:p>
            <a:r>
              <a:rPr lang="en-US" dirty="0"/>
              <a:t>Marijuana use disorder for veterans ages 26 and older continues to slightly decline.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59261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071A90-108F-4873-AC84-0A75F5650E6E}"/>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Cocaine Use among Veterans</a:t>
            </a:r>
          </a:p>
        </p:txBody>
      </p:sp>
      <p:pic>
        <p:nvPicPr>
          <p:cNvPr id="14" name="Picture 13">
            <a:extLst>
              <a:ext uri="{FF2B5EF4-FFF2-40B4-BE49-F238E27FC236}">
                <a16:creationId xmlns:a16="http://schemas.microsoft.com/office/drawing/2014/main" id="{68B62DD1-71F4-452C-BFCA-724A572A7CF3}"/>
              </a:ext>
            </a:extLst>
          </p:cNvPr>
          <p:cNvPicPr>
            <a:picLocks noChangeAspect="1"/>
          </p:cNvPicPr>
          <p:nvPr/>
        </p:nvPicPr>
        <p:blipFill>
          <a:blip r:embed="rId3"/>
          <a:stretch>
            <a:fillRect/>
          </a:stretch>
        </p:blipFill>
        <p:spPr>
          <a:xfrm>
            <a:off x="762000" y="914400"/>
            <a:ext cx="11461473" cy="5870957"/>
          </a:xfrm>
          <a:prstGeom prst="rect">
            <a:avLst/>
          </a:prstGeom>
        </p:spPr>
      </p:pic>
    </p:spTree>
    <p:extLst>
      <p:ext uri="{BB962C8B-B14F-4D97-AF65-F5344CB8AC3E}">
        <p14:creationId xmlns:p14="http://schemas.microsoft.com/office/powerpoint/2010/main" val="1796641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942734-323D-4F19-AE7D-8D592CD76098}"/>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Methamphetamine Use among Veterans</a:t>
            </a:r>
          </a:p>
        </p:txBody>
      </p:sp>
      <p:pic>
        <p:nvPicPr>
          <p:cNvPr id="14" name="Picture 13">
            <a:extLst>
              <a:ext uri="{FF2B5EF4-FFF2-40B4-BE49-F238E27FC236}">
                <a16:creationId xmlns:a16="http://schemas.microsoft.com/office/drawing/2014/main" id="{0FD3100A-7203-4AA7-B0E6-8DC15112F03F}"/>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2301068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D95F51-9996-4317-AB5E-6599C52C8813}"/>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Misuse of Prescription Stimulants among Veterans</a:t>
            </a:r>
          </a:p>
        </p:txBody>
      </p:sp>
      <p:pic>
        <p:nvPicPr>
          <p:cNvPr id="14" name="Picture 13">
            <a:extLst>
              <a:ext uri="{FF2B5EF4-FFF2-40B4-BE49-F238E27FC236}">
                <a16:creationId xmlns:a16="http://schemas.microsoft.com/office/drawing/2014/main" id="{A31431B5-A97C-4253-8900-B66D5EE7E2C3}"/>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1782832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D0501-20B4-4B9F-B922-A30285E45947}"/>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LSD Use among Veterans for All Age Groups</a:t>
            </a:r>
          </a:p>
        </p:txBody>
      </p:sp>
      <p:pic>
        <p:nvPicPr>
          <p:cNvPr id="14" name="Picture 13">
            <a:extLst>
              <a:ext uri="{FF2B5EF4-FFF2-40B4-BE49-F238E27FC236}">
                <a16:creationId xmlns:a16="http://schemas.microsoft.com/office/drawing/2014/main" id="{E0F8FF01-ED43-484D-AA53-B78CB18C02A3}"/>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1862122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2039600" cy="960147"/>
          </a:xfrm>
        </p:spPr>
        <p:txBody>
          <a:bodyPr>
            <a:normAutofit/>
          </a:bodyPr>
          <a:lstStyle/>
          <a:p>
            <a:r>
              <a:rPr lang="en-US" sz="2600" dirty="0"/>
              <a:t>Summary: Other Substance Use in the United States in 2019 Compared to 2018</a:t>
            </a:r>
          </a:p>
        </p:txBody>
      </p:sp>
      <p:sp>
        <p:nvSpPr>
          <p:cNvPr id="3" name="Content Placeholder 2"/>
          <p:cNvSpPr>
            <a:spLocks noGrp="1"/>
          </p:cNvSpPr>
          <p:nvPr>
            <p:ph idx="1"/>
          </p:nvPr>
        </p:nvSpPr>
        <p:spPr>
          <a:xfrm>
            <a:off x="152400" y="960149"/>
            <a:ext cx="12039600" cy="5516852"/>
          </a:xfrm>
          <a:noFill/>
        </p:spPr>
        <p:txBody>
          <a:bodyPr>
            <a:normAutofit/>
          </a:bodyPr>
          <a:lstStyle/>
          <a:p>
            <a:endParaRPr lang="en-US" dirty="0"/>
          </a:p>
          <a:p>
            <a:r>
              <a:rPr lang="en-US" dirty="0"/>
              <a:t>Misuse of prescription stimulants among veterans of all ages has slightly increased when compared to 2018.</a:t>
            </a:r>
          </a:p>
          <a:p>
            <a:endParaRPr lang="en-US" dirty="0"/>
          </a:p>
          <a:p>
            <a:r>
              <a:rPr lang="en-US" dirty="0"/>
              <a:t>Methamphetamine misuse and cocaine misuse among veterans has also slightly increased.</a:t>
            </a:r>
          </a:p>
          <a:p>
            <a:endParaRPr lang="en-US" dirty="0"/>
          </a:p>
          <a:p>
            <a:r>
              <a:rPr lang="en-US" dirty="0"/>
              <a:t>LSD misuse has slightly decreased for veterans ages 18-25 and remained stable in veterans ages 26 and older.</a:t>
            </a:r>
          </a:p>
          <a:p>
            <a:pPr marL="0" indent="0" algn="ctr">
              <a:buNone/>
            </a:pPr>
            <a:endParaRPr lang="en-US" b="1" dirty="0"/>
          </a:p>
          <a:p>
            <a:pPr marL="0" indent="0">
              <a:buNone/>
            </a:pPr>
            <a:endParaRPr lang="en-US" dirty="0"/>
          </a:p>
        </p:txBody>
      </p:sp>
    </p:spTree>
    <p:extLst>
      <p:ext uri="{BB962C8B-B14F-4D97-AF65-F5344CB8AC3E}">
        <p14:creationId xmlns:p14="http://schemas.microsoft.com/office/powerpoint/2010/main" val="374161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Use NSDUH?</a:t>
            </a:r>
          </a:p>
        </p:txBody>
      </p:sp>
      <p:sp>
        <p:nvSpPr>
          <p:cNvPr id="3" name="Content Placeholder 2"/>
          <p:cNvSpPr>
            <a:spLocks noGrp="1"/>
          </p:cNvSpPr>
          <p:nvPr>
            <p:ph idx="1"/>
          </p:nvPr>
        </p:nvSpPr>
        <p:spPr/>
        <p:txBody>
          <a:bodyPr/>
          <a:lstStyle/>
          <a:p>
            <a:r>
              <a:rPr lang="en-US" sz="2800" dirty="0"/>
              <a:t>Provides a window into the state of substance use and mental health issues in the United States</a:t>
            </a:r>
          </a:p>
          <a:p>
            <a:r>
              <a:rPr lang="en-US" sz="2800" dirty="0"/>
              <a:t>Helps to guide policy directions in addressing: </a:t>
            </a:r>
          </a:p>
          <a:p>
            <a:pPr lvl="1"/>
            <a:r>
              <a:rPr lang="en-US" sz="2800" dirty="0"/>
              <a:t>problem substances</a:t>
            </a:r>
          </a:p>
          <a:p>
            <a:pPr lvl="1"/>
            <a:r>
              <a:rPr lang="en-US" sz="2800" dirty="0"/>
              <a:t>prevalence of mental illness</a:t>
            </a:r>
          </a:p>
          <a:p>
            <a:pPr lvl="1"/>
            <a:r>
              <a:rPr lang="en-US" sz="2800" dirty="0"/>
              <a:t>intersection of substance use and mental health issues</a:t>
            </a:r>
          </a:p>
          <a:p>
            <a:pPr lvl="1"/>
            <a:r>
              <a:rPr lang="en-US" sz="2800" dirty="0"/>
              <a:t>provides insights that can be studied in the context of data from other agencies to help in decision-making about what types of resources are needed and where resources should be directed</a:t>
            </a:r>
          </a:p>
          <a:p>
            <a:endParaRPr lang="en-US" dirty="0"/>
          </a:p>
        </p:txBody>
      </p:sp>
    </p:spTree>
    <p:extLst>
      <p:ext uri="{BB962C8B-B14F-4D97-AF65-F5344CB8AC3E}">
        <p14:creationId xmlns:p14="http://schemas.microsoft.com/office/powerpoint/2010/main" val="367658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743200"/>
            <a:ext cx="7369903" cy="584775"/>
          </a:xfrm>
          <a:prstGeom prst="rect">
            <a:avLst/>
          </a:prstGeom>
          <a:noFill/>
        </p:spPr>
        <p:txBody>
          <a:bodyPr wrap="none" rtlCol="0">
            <a:spAutoFit/>
          </a:bodyPr>
          <a:lstStyle/>
          <a:p>
            <a:r>
              <a:rPr lang="en-US" sz="3200" b="1" dirty="0"/>
              <a:t>Polysubstance Use and Mental Illness</a:t>
            </a:r>
          </a:p>
        </p:txBody>
      </p:sp>
    </p:spTree>
    <p:extLst>
      <p:ext uri="{BB962C8B-B14F-4D97-AF65-F5344CB8AC3E}">
        <p14:creationId xmlns:p14="http://schemas.microsoft.com/office/powerpoint/2010/main" val="2135405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0959FF-7EB6-4C26-B984-4CA4C379074B}"/>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Alcohol Use Related to Other Substance Use, MDE and SMI among Veterans</a:t>
            </a:r>
          </a:p>
        </p:txBody>
      </p:sp>
      <p:pic>
        <p:nvPicPr>
          <p:cNvPr id="16" name="Picture 15">
            <a:extLst>
              <a:ext uri="{FF2B5EF4-FFF2-40B4-BE49-F238E27FC236}">
                <a16:creationId xmlns:a16="http://schemas.microsoft.com/office/drawing/2014/main" id="{659EEAD8-7BB2-4A17-9EC5-11F55D5A449C}"/>
              </a:ext>
            </a:extLst>
          </p:cNvPr>
          <p:cNvPicPr>
            <a:picLocks noChangeAspect="1"/>
          </p:cNvPicPr>
          <p:nvPr/>
        </p:nvPicPr>
        <p:blipFill>
          <a:blip r:embed="rId3"/>
          <a:stretch>
            <a:fillRect/>
          </a:stretch>
        </p:blipFill>
        <p:spPr>
          <a:xfrm>
            <a:off x="533400" y="910843"/>
            <a:ext cx="11693141" cy="5870957"/>
          </a:xfrm>
          <a:prstGeom prst="rect">
            <a:avLst/>
          </a:prstGeom>
        </p:spPr>
      </p:pic>
    </p:spTree>
    <p:extLst>
      <p:ext uri="{BB962C8B-B14F-4D97-AF65-F5344CB8AC3E}">
        <p14:creationId xmlns:p14="http://schemas.microsoft.com/office/powerpoint/2010/main" val="495407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08E29-A696-43E2-8D41-3CB9B2454995}"/>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Marijuana Use Related to Other Substance Use, MDE and SMI among Veterans</a:t>
            </a:r>
          </a:p>
        </p:txBody>
      </p:sp>
      <p:pic>
        <p:nvPicPr>
          <p:cNvPr id="16" name="Picture 15">
            <a:extLst>
              <a:ext uri="{FF2B5EF4-FFF2-40B4-BE49-F238E27FC236}">
                <a16:creationId xmlns:a16="http://schemas.microsoft.com/office/drawing/2014/main" id="{FFA92E30-BEC2-4AB1-88E3-74A7F7BF95AC}"/>
              </a:ext>
            </a:extLst>
          </p:cNvPr>
          <p:cNvPicPr>
            <a:picLocks noChangeAspect="1"/>
          </p:cNvPicPr>
          <p:nvPr/>
        </p:nvPicPr>
        <p:blipFill>
          <a:blip r:embed="rId3"/>
          <a:stretch>
            <a:fillRect/>
          </a:stretch>
        </p:blipFill>
        <p:spPr>
          <a:xfrm>
            <a:off x="533400" y="910843"/>
            <a:ext cx="11693141" cy="5870957"/>
          </a:xfrm>
          <a:prstGeom prst="rect">
            <a:avLst/>
          </a:prstGeom>
        </p:spPr>
      </p:pic>
    </p:spTree>
    <p:extLst>
      <p:ext uri="{BB962C8B-B14F-4D97-AF65-F5344CB8AC3E}">
        <p14:creationId xmlns:p14="http://schemas.microsoft.com/office/powerpoint/2010/main" val="3451143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591" y="67270"/>
            <a:ext cx="12039600"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a:ea typeface="+mn-ea"/>
                <a:cs typeface="+mn-cs"/>
              </a:rPr>
              <a:t>Comparison of Rates of Mental/Substance Use Disorders Associated with Marijuana Use among Veterans: National vs. Colorado Data from the National Survey on Drug Use and Health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13" name="Picture 12">
            <a:extLst>
              <a:ext uri="{FF2B5EF4-FFF2-40B4-BE49-F238E27FC236}">
                <a16:creationId xmlns:a16="http://schemas.microsoft.com/office/drawing/2014/main" id="{ED4CF211-6619-485F-8F72-3BA390FB0ED8}"/>
              </a:ext>
            </a:extLst>
          </p:cNvPr>
          <p:cNvPicPr>
            <a:picLocks noChangeAspect="1"/>
          </p:cNvPicPr>
          <p:nvPr/>
        </p:nvPicPr>
        <p:blipFill>
          <a:blip r:embed="rId3"/>
          <a:stretch>
            <a:fillRect/>
          </a:stretch>
        </p:blipFill>
        <p:spPr>
          <a:xfrm>
            <a:off x="152400" y="898650"/>
            <a:ext cx="11699238" cy="5883150"/>
          </a:xfrm>
          <a:prstGeom prst="rect">
            <a:avLst/>
          </a:prstGeom>
        </p:spPr>
      </p:pic>
    </p:spTree>
    <p:extLst>
      <p:ext uri="{BB962C8B-B14F-4D97-AF65-F5344CB8AC3E}">
        <p14:creationId xmlns:p14="http://schemas.microsoft.com/office/powerpoint/2010/main" val="1998454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77C775-C8DF-4ADA-BA5E-394071BCCEF5}"/>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Opioid Misuse Related to Other Substance Use, MDE and SMI among Veterans</a:t>
            </a:r>
          </a:p>
        </p:txBody>
      </p:sp>
      <p:pic>
        <p:nvPicPr>
          <p:cNvPr id="16" name="Picture 15">
            <a:extLst>
              <a:ext uri="{FF2B5EF4-FFF2-40B4-BE49-F238E27FC236}">
                <a16:creationId xmlns:a16="http://schemas.microsoft.com/office/drawing/2014/main" id="{C0C0446B-8443-423D-8068-36316FADE0CA}"/>
              </a:ext>
            </a:extLst>
          </p:cNvPr>
          <p:cNvPicPr>
            <a:picLocks noChangeAspect="1"/>
          </p:cNvPicPr>
          <p:nvPr/>
        </p:nvPicPr>
        <p:blipFill>
          <a:blip r:embed="rId3"/>
          <a:stretch>
            <a:fillRect/>
          </a:stretch>
        </p:blipFill>
        <p:spPr>
          <a:xfrm>
            <a:off x="533400" y="910843"/>
            <a:ext cx="11693141" cy="5870957"/>
          </a:xfrm>
          <a:prstGeom prst="rect">
            <a:avLst/>
          </a:prstGeom>
        </p:spPr>
      </p:pic>
    </p:spTree>
    <p:extLst>
      <p:ext uri="{BB962C8B-B14F-4D97-AF65-F5344CB8AC3E}">
        <p14:creationId xmlns:p14="http://schemas.microsoft.com/office/powerpoint/2010/main" val="3459742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BCFBA-649B-48D8-96EA-AB2A32C412C2}"/>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Methamphetamine Use Related to Other Substance Use, MDE and SMI among Veterans</a:t>
            </a:r>
          </a:p>
        </p:txBody>
      </p:sp>
      <p:pic>
        <p:nvPicPr>
          <p:cNvPr id="16" name="Picture 15">
            <a:extLst>
              <a:ext uri="{FF2B5EF4-FFF2-40B4-BE49-F238E27FC236}">
                <a16:creationId xmlns:a16="http://schemas.microsoft.com/office/drawing/2014/main" id="{23BDDE75-D2AF-44EB-B6AC-55C61AE4BC48}"/>
              </a:ext>
            </a:extLst>
          </p:cNvPr>
          <p:cNvPicPr>
            <a:picLocks noChangeAspect="1"/>
          </p:cNvPicPr>
          <p:nvPr/>
        </p:nvPicPr>
        <p:blipFill>
          <a:blip r:embed="rId3"/>
          <a:stretch>
            <a:fillRect/>
          </a:stretch>
        </p:blipFill>
        <p:spPr>
          <a:xfrm>
            <a:off x="533400" y="910843"/>
            <a:ext cx="11693141" cy="5870957"/>
          </a:xfrm>
          <a:prstGeom prst="rect">
            <a:avLst/>
          </a:prstGeom>
        </p:spPr>
      </p:pic>
    </p:spTree>
    <p:extLst>
      <p:ext uri="{BB962C8B-B14F-4D97-AF65-F5344CB8AC3E}">
        <p14:creationId xmlns:p14="http://schemas.microsoft.com/office/powerpoint/2010/main" val="263204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565150" y="1752600"/>
            <a:ext cx="10788650" cy="4668838"/>
          </a:xfrm>
        </p:spPr>
        <p:txBody>
          <a:bodyPr/>
          <a:lstStyle/>
          <a:p>
            <a:r>
              <a:rPr lang="en-US" dirty="0"/>
              <a:t>Polysubstance use is common—if a person is having problems with one substance, they are likely using and may be having problems with other substances</a:t>
            </a:r>
          </a:p>
          <a:p>
            <a:r>
              <a:rPr lang="en-US" dirty="0"/>
              <a:t>Treatment providers must screen for and treat all substance use disorders and problem substance use</a:t>
            </a:r>
          </a:p>
          <a:p>
            <a:r>
              <a:rPr lang="en-US" dirty="0"/>
              <a:t>Association of substance misuse and mental illness is clear—we must all do a better job of helping Americans understand these relationships and risks</a:t>
            </a:r>
          </a:p>
        </p:txBody>
      </p:sp>
    </p:spTree>
    <p:extLst>
      <p:ext uri="{BB962C8B-B14F-4D97-AF65-F5344CB8AC3E}">
        <p14:creationId xmlns:p14="http://schemas.microsoft.com/office/powerpoint/2010/main" val="753482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085" y="2308225"/>
            <a:ext cx="10788651" cy="4668838"/>
          </a:xfrm>
        </p:spPr>
        <p:txBody>
          <a:bodyPr>
            <a:normAutofit/>
          </a:bodyPr>
          <a:lstStyle/>
          <a:p>
            <a:pPr marL="0" indent="0" algn="ctr">
              <a:buNone/>
            </a:pPr>
            <a:r>
              <a:rPr lang="en-US" sz="6000" b="1" dirty="0">
                <a:latin typeface="Calibri" panose="020F0502020204030204" pitchFamily="34" charset="0"/>
                <a:cs typeface="Calibri" panose="020F0502020204030204" pitchFamily="34" charset="0"/>
              </a:rPr>
              <a:t>Mental Health</a:t>
            </a:r>
          </a:p>
        </p:txBody>
      </p:sp>
    </p:spTree>
    <p:extLst>
      <p:ext uri="{BB962C8B-B14F-4D97-AF65-F5344CB8AC3E}">
        <p14:creationId xmlns:p14="http://schemas.microsoft.com/office/powerpoint/2010/main" val="2058338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3CAB1B-9442-4D3F-94A7-7D2D4931AE3D}"/>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t>Serious Mental Illness (SMI) among Veterans</a:t>
            </a:r>
            <a:endParaRPr kumimoji="0" lang="en-US" sz="2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mn-cs"/>
            </a:endParaRPr>
          </a:p>
        </p:txBody>
      </p:sp>
      <p:pic>
        <p:nvPicPr>
          <p:cNvPr id="41" name="Picture 40">
            <a:extLst>
              <a:ext uri="{FF2B5EF4-FFF2-40B4-BE49-F238E27FC236}">
                <a16:creationId xmlns:a16="http://schemas.microsoft.com/office/drawing/2014/main" id="{A23E5DF0-98C3-4529-87E3-B993BB1AB2D4}"/>
              </a:ext>
            </a:extLst>
          </p:cNvPr>
          <p:cNvPicPr>
            <a:picLocks noChangeAspect="1"/>
          </p:cNvPicPr>
          <p:nvPr/>
        </p:nvPicPr>
        <p:blipFill>
          <a:blip r:embed="rId3"/>
          <a:stretch>
            <a:fillRect/>
          </a:stretch>
        </p:blipFill>
        <p:spPr>
          <a:xfrm>
            <a:off x="379970" y="910843"/>
            <a:ext cx="11888230" cy="5870957"/>
          </a:xfrm>
          <a:prstGeom prst="rect">
            <a:avLst/>
          </a:prstGeom>
        </p:spPr>
      </p:pic>
    </p:spTree>
    <p:extLst>
      <p:ext uri="{BB962C8B-B14F-4D97-AF65-F5344CB8AC3E}">
        <p14:creationId xmlns:p14="http://schemas.microsoft.com/office/powerpoint/2010/main" val="231962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A6F527-4AF5-4B4B-8F3C-394DADFEC640}"/>
              </a:ext>
            </a:extLst>
          </p:cNvPr>
          <p:cNvSpPr txBox="1"/>
          <p:nvPr/>
        </p:nvSpPr>
        <p:spPr>
          <a:xfrm>
            <a:off x="685800" y="0"/>
            <a:ext cx="10947400" cy="927100"/>
          </a:xfrm>
          <a:prstGeom prst="rect">
            <a:avLst/>
          </a:prstGeom>
          <a:noFill/>
        </p:spPr>
        <p:txBody>
          <a:bodyPr vert="horz" rtlCol="0" anchor="ctr">
            <a:normAutofit/>
          </a:bodyPr>
          <a:lstStyle/>
          <a:p>
            <a:r>
              <a:rPr lang="en-US" sz="2800" dirty="0">
                <a:solidFill>
                  <a:srgbClr val="FFFFFF"/>
                </a:solidFill>
                <a:latin typeface="Segoe UI Semibold" panose="020B0702040204020203" pitchFamily="34" charset="0"/>
              </a:rPr>
              <a:t>Major Depressive Episodes among Veterans</a:t>
            </a:r>
          </a:p>
        </p:txBody>
      </p:sp>
      <p:pic>
        <p:nvPicPr>
          <p:cNvPr id="14" name="Picture 13">
            <a:extLst>
              <a:ext uri="{FF2B5EF4-FFF2-40B4-BE49-F238E27FC236}">
                <a16:creationId xmlns:a16="http://schemas.microsoft.com/office/drawing/2014/main" id="{39434867-1D2A-4FBF-B144-3DA809EA09C5}"/>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179413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p:txBody>
          <a:bodyPr>
            <a:normAutofit fontScale="90000"/>
          </a:bodyPr>
          <a:lstStyle/>
          <a:p>
            <a:r>
              <a:rPr lang="en-US" dirty="0"/>
              <a:t>Mental Illness and Substance Use Disorders in America among Veterans (</a:t>
            </a:r>
            <a:r>
              <a:rPr lang="en-US" u="sng" dirty="0"/>
              <a:t>&gt;</a:t>
            </a:r>
            <a:r>
              <a:rPr lang="en-US" dirty="0"/>
              <a:t>18 </a:t>
            </a:r>
            <a:r>
              <a:rPr lang="en-US" dirty="0" err="1"/>
              <a:t>y.o</a:t>
            </a:r>
            <a:r>
              <a:rPr lang="en-US" dirty="0"/>
              <a:t>.)</a:t>
            </a:r>
          </a:p>
        </p:txBody>
      </p:sp>
      <p:pic>
        <p:nvPicPr>
          <p:cNvPr id="9" name="Picture 8">
            <a:extLst>
              <a:ext uri="{FF2B5EF4-FFF2-40B4-BE49-F238E27FC236}">
                <a16:creationId xmlns:a16="http://schemas.microsoft.com/office/drawing/2014/main" id="{3C8A6FE1-B2A0-414A-8278-ACFEC8719167}"/>
              </a:ext>
            </a:extLst>
          </p:cNvPr>
          <p:cNvPicPr>
            <a:picLocks noChangeAspect="1"/>
          </p:cNvPicPr>
          <p:nvPr/>
        </p:nvPicPr>
        <p:blipFill>
          <a:blip r:embed="rId3"/>
          <a:stretch>
            <a:fillRect/>
          </a:stretch>
        </p:blipFill>
        <p:spPr>
          <a:xfrm>
            <a:off x="248901" y="904747"/>
            <a:ext cx="11943099" cy="5877053"/>
          </a:xfrm>
          <a:prstGeom prst="rect">
            <a:avLst/>
          </a:prstGeom>
        </p:spPr>
      </p:pic>
    </p:spTree>
    <p:extLst>
      <p:ext uri="{BB962C8B-B14F-4D97-AF65-F5344CB8AC3E}">
        <p14:creationId xmlns:p14="http://schemas.microsoft.com/office/powerpoint/2010/main" val="748051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052F6-01CA-4E4A-A718-89DEF7BE1630}"/>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Major Depressive Episodes with Severe Impairment among Veteran Adults</a:t>
            </a:r>
          </a:p>
        </p:txBody>
      </p:sp>
      <p:pic>
        <p:nvPicPr>
          <p:cNvPr id="10" name="Picture 9">
            <a:extLst>
              <a:ext uri="{FF2B5EF4-FFF2-40B4-BE49-F238E27FC236}">
                <a16:creationId xmlns:a16="http://schemas.microsoft.com/office/drawing/2014/main" id="{9B8A24C8-DA4C-49FE-A158-91A315A3641C}"/>
              </a:ext>
            </a:extLst>
          </p:cNvPr>
          <p:cNvPicPr>
            <a:picLocks noChangeAspect="1"/>
          </p:cNvPicPr>
          <p:nvPr/>
        </p:nvPicPr>
        <p:blipFill>
          <a:blip r:embed="rId3"/>
          <a:stretch>
            <a:fillRect/>
          </a:stretch>
        </p:blipFill>
        <p:spPr>
          <a:xfrm>
            <a:off x="304800" y="910830"/>
            <a:ext cx="11924810" cy="6023370"/>
          </a:xfrm>
          <a:prstGeom prst="rect">
            <a:avLst/>
          </a:prstGeom>
        </p:spPr>
      </p:pic>
    </p:spTree>
    <p:extLst>
      <p:ext uri="{BB962C8B-B14F-4D97-AF65-F5344CB8AC3E}">
        <p14:creationId xmlns:p14="http://schemas.microsoft.com/office/powerpoint/2010/main" val="2796141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D3EB09-7D56-4804-9534-F9907257D9DC}"/>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mn-cs"/>
              </a:rPr>
              <a:t>Suicidal Thoughts, Plans, and Attempts among Veteran Young Adults (18-25 </a:t>
            </a:r>
            <a:r>
              <a:rPr kumimoji="0" lang="en-US" sz="2400" b="0" i="0" u="none" strike="noStrike" kern="1200" cap="none" spc="0" normalizeH="0" baseline="0" noProof="0" dirty="0" err="1">
                <a:ln>
                  <a:noFill/>
                </a:ln>
                <a:solidFill>
                  <a:prstClr val="white"/>
                </a:solidFill>
                <a:effectLst/>
                <a:uLnTx/>
                <a:uFillTx/>
                <a:latin typeface="Segoe UI Semibold" panose="020B0702040204020203" pitchFamily="34" charset="0"/>
                <a:ea typeface="+mn-ea"/>
                <a:cs typeface="+mn-cs"/>
              </a:rPr>
              <a:t>y.o</a:t>
            </a:r>
            <a:r>
              <a:rPr kumimoji="0" lang="en-US" sz="24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mn-cs"/>
              </a:rPr>
              <a:t>.) and Veteran Adults (26-49 </a:t>
            </a:r>
            <a:r>
              <a:rPr kumimoji="0" lang="en-US" sz="2400" b="0" i="0" u="none" strike="noStrike" kern="1200" cap="none" spc="0" normalizeH="0" baseline="0" noProof="0" dirty="0" err="1">
                <a:ln>
                  <a:noFill/>
                </a:ln>
                <a:solidFill>
                  <a:prstClr val="white"/>
                </a:solidFill>
                <a:effectLst/>
                <a:uLnTx/>
                <a:uFillTx/>
                <a:latin typeface="Segoe UI Semibold" panose="020B0702040204020203" pitchFamily="34" charset="0"/>
                <a:ea typeface="+mn-ea"/>
                <a:cs typeface="+mn-cs"/>
              </a:rPr>
              <a:t>y.o</a:t>
            </a:r>
            <a:r>
              <a:rPr kumimoji="0" lang="en-US" sz="24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mn-cs"/>
              </a:rPr>
              <a:t>.)</a:t>
            </a:r>
          </a:p>
        </p:txBody>
      </p:sp>
      <p:pic>
        <p:nvPicPr>
          <p:cNvPr id="14" name="Picture 13">
            <a:extLst>
              <a:ext uri="{FF2B5EF4-FFF2-40B4-BE49-F238E27FC236}">
                <a16:creationId xmlns:a16="http://schemas.microsoft.com/office/drawing/2014/main" id="{C495DAF1-4AFF-49BA-9171-70E744AC1D3B}"/>
              </a:ext>
            </a:extLst>
          </p:cNvPr>
          <p:cNvPicPr>
            <a:picLocks noChangeAspect="1"/>
          </p:cNvPicPr>
          <p:nvPr/>
        </p:nvPicPr>
        <p:blipFill>
          <a:blip r:embed="rId3"/>
          <a:stretch>
            <a:fillRect/>
          </a:stretch>
        </p:blipFill>
        <p:spPr>
          <a:xfrm>
            <a:off x="152400" y="910843"/>
            <a:ext cx="12071126" cy="5870957"/>
          </a:xfrm>
          <a:prstGeom prst="rect">
            <a:avLst/>
          </a:prstGeom>
        </p:spPr>
      </p:pic>
    </p:spTree>
    <p:extLst>
      <p:ext uri="{BB962C8B-B14F-4D97-AF65-F5344CB8AC3E}">
        <p14:creationId xmlns:p14="http://schemas.microsoft.com/office/powerpoint/2010/main" val="1927522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09800"/>
            <a:ext cx="11860555" cy="1938992"/>
          </a:xfrm>
          <a:prstGeom prst="rect">
            <a:avLst/>
          </a:prstGeom>
          <a:noFill/>
        </p:spPr>
        <p:txBody>
          <a:bodyPr wrap="none" rtlCol="0">
            <a:spAutoFit/>
          </a:bodyPr>
          <a:lstStyle/>
          <a:p>
            <a:pPr algn="ctr"/>
            <a:r>
              <a:rPr lang="en-US" sz="6000" b="1" dirty="0">
                <a:latin typeface="Calibri" panose="020F0502020204030204" pitchFamily="34" charset="0"/>
                <a:cs typeface="Calibri" panose="020F0502020204030204" pitchFamily="34" charset="0"/>
              </a:rPr>
              <a:t>Co-Occurring </a:t>
            </a:r>
          </a:p>
          <a:p>
            <a:pPr algn="ctr"/>
            <a:r>
              <a:rPr lang="en-US" sz="6000" b="1" dirty="0">
                <a:latin typeface="Calibri" panose="020F0502020204030204" pitchFamily="34" charset="0"/>
                <a:cs typeface="Calibri" panose="020F0502020204030204" pitchFamily="34" charset="0"/>
              </a:rPr>
              <a:t>Mental and Substance Use Disorders</a:t>
            </a:r>
          </a:p>
        </p:txBody>
      </p:sp>
    </p:spTree>
    <p:extLst>
      <p:ext uri="{BB962C8B-B14F-4D97-AF65-F5344CB8AC3E}">
        <p14:creationId xmlns:p14="http://schemas.microsoft.com/office/powerpoint/2010/main" val="1363019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4EB36A-162E-40A8-9355-5E55441FAC42}"/>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Co-Occurring Substance Use Disorder and Any Mental Illness in Veteran Adults</a:t>
            </a:r>
          </a:p>
        </p:txBody>
      </p:sp>
      <p:pic>
        <p:nvPicPr>
          <p:cNvPr id="14" name="Picture 13">
            <a:extLst>
              <a:ext uri="{FF2B5EF4-FFF2-40B4-BE49-F238E27FC236}">
                <a16:creationId xmlns:a16="http://schemas.microsoft.com/office/drawing/2014/main" id="{FA3EA9CA-E6ED-4334-96B5-247B8EE42873}"/>
              </a:ext>
            </a:extLst>
          </p:cNvPr>
          <p:cNvPicPr>
            <a:picLocks noChangeAspect="1"/>
          </p:cNvPicPr>
          <p:nvPr/>
        </p:nvPicPr>
        <p:blipFill>
          <a:blip r:embed="rId3"/>
          <a:stretch>
            <a:fillRect/>
          </a:stretch>
        </p:blipFill>
        <p:spPr>
          <a:xfrm>
            <a:off x="762000" y="910843"/>
            <a:ext cx="11461473" cy="5870957"/>
          </a:xfrm>
          <a:prstGeom prst="rect">
            <a:avLst/>
          </a:prstGeom>
        </p:spPr>
      </p:pic>
    </p:spTree>
    <p:extLst>
      <p:ext uri="{BB962C8B-B14F-4D97-AF65-F5344CB8AC3E}">
        <p14:creationId xmlns:p14="http://schemas.microsoft.com/office/powerpoint/2010/main" val="3702926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FA8A43-A0B8-41EA-A10C-D92658ED07DF}"/>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Co-Occurring Issues: Substance Use and Mental Illness among Veteran Adults</a:t>
            </a:r>
          </a:p>
        </p:txBody>
      </p:sp>
      <p:pic>
        <p:nvPicPr>
          <p:cNvPr id="14" name="Picture 13">
            <a:extLst>
              <a:ext uri="{FF2B5EF4-FFF2-40B4-BE49-F238E27FC236}">
                <a16:creationId xmlns:a16="http://schemas.microsoft.com/office/drawing/2014/main" id="{DD9E1BB7-72A6-45DF-AAD7-FCA527F59E92}"/>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3787080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500E6A-4B3A-4335-9F39-B01B52662F1F}"/>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chemeClr val="bg1"/>
                </a:solidFill>
                <a:latin typeface="Segoe UI Semibold" panose="020B0702040204020203" pitchFamily="34" charset="0"/>
              </a:rPr>
              <a:t>Substance Use Disorder (SUD) is Associated with Suicidal Thoughts, Plans, and Attempts </a:t>
            </a:r>
            <a:r>
              <a:rPr lang="en-US" sz="2800" dirty="0">
                <a:solidFill>
                  <a:srgbClr val="FFFFFF"/>
                </a:solidFill>
                <a:latin typeface="Segoe UI Semibold" panose="020B0702040204020203" pitchFamily="34" charset="0"/>
              </a:rPr>
              <a:t>among Veterans</a:t>
            </a:r>
          </a:p>
        </p:txBody>
      </p:sp>
      <p:pic>
        <p:nvPicPr>
          <p:cNvPr id="14" name="Picture 13">
            <a:extLst>
              <a:ext uri="{FF2B5EF4-FFF2-40B4-BE49-F238E27FC236}">
                <a16:creationId xmlns:a16="http://schemas.microsoft.com/office/drawing/2014/main" id="{8B359128-A2F3-460D-BB26-63DCE02C5D3C}"/>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3073905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304801" y="0"/>
            <a:ext cx="11658600" cy="960147"/>
          </a:xfrm>
        </p:spPr>
        <p:txBody>
          <a:bodyPr>
            <a:normAutofit/>
          </a:bodyPr>
          <a:lstStyle/>
          <a:p>
            <a:r>
              <a:rPr lang="en-US" sz="2500" dirty="0"/>
              <a:t>Mental and Substance Use Disorders among Veterans: High Prevalence/Huge Treatment Gaps</a:t>
            </a:r>
          </a:p>
        </p:txBody>
      </p:sp>
      <p:pic>
        <p:nvPicPr>
          <p:cNvPr id="7" name="Picture 6">
            <a:extLst>
              <a:ext uri="{FF2B5EF4-FFF2-40B4-BE49-F238E27FC236}">
                <a16:creationId xmlns:a16="http://schemas.microsoft.com/office/drawing/2014/main" id="{28864199-52CF-4E5C-94D4-03F1ADD926AE}"/>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973144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9B9C4E-A777-4DA6-82D0-1BA5729A29C3}"/>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Locations Where Substance Use Treatment was Received among Veterans</a:t>
            </a:r>
          </a:p>
        </p:txBody>
      </p:sp>
      <p:pic>
        <p:nvPicPr>
          <p:cNvPr id="16" name="Picture 15">
            <a:extLst>
              <a:ext uri="{FF2B5EF4-FFF2-40B4-BE49-F238E27FC236}">
                <a16:creationId xmlns:a16="http://schemas.microsoft.com/office/drawing/2014/main" id="{7D62ED41-8EDC-4111-81C3-FD03371C7515}"/>
              </a:ext>
            </a:extLst>
          </p:cNvPr>
          <p:cNvPicPr>
            <a:picLocks noChangeAspect="1"/>
          </p:cNvPicPr>
          <p:nvPr/>
        </p:nvPicPr>
        <p:blipFill>
          <a:blip r:embed="rId3"/>
          <a:stretch>
            <a:fillRect/>
          </a:stretch>
        </p:blipFill>
        <p:spPr>
          <a:xfrm>
            <a:off x="762000" y="914400"/>
            <a:ext cx="11467570" cy="5883150"/>
          </a:xfrm>
          <a:prstGeom prst="rect">
            <a:avLst/>
          </a:prstGeom>
        </p:spPr>
      </p:pic>
    </p:spTree>
    <p:extLst>
      <p:ext uri="{BB962C8B-B14F-4D97-AF65-F5344CB8AC3E}">
        <p14:creationId xmlns:p14="http://schemas.microsoft.com/office/powerpoint/2010/main" val="2602881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11895220" cy="960147"/>
          </a:xfrm>
        </p:spPr>
        <p:txBody>
          <a:bodyPr>
            <a:normAutofit/>
          </a:bodyPr>
          <a:lstStyle/>
          <a:p>
            <a:r>
              <a:rPr lang="en-US" sz="2600" dirty="0"/>
              <a:t>Summary: Mental Health/Co-Occurring Issues in the United States in 2019</a:t>
            </a:r>
          </a:p>
        </p:txBody>
      </p:sp>
      <p:sp>
        <p:nvSpPr>
          <p:cNvPr id="3" name="Content Placeholder 2"/>
          <p:cNvSpPr>
            <a:spLocks noGrp="1"/>
          </p:cNvSpPr>
          <p:nvPr>
            <p:ph idx="1"/>
          </p:nvPr>
        </p:nvSpPr>
        <p:spPr>
          <a:xfrm>
            <a:off x="0" y="1066800"/>
            <a:ext cx="12047621" cy="5626601"/>
          </a:xfrm>
          <a:noFill/>
        </p:spPr>
        <p:txBody>
          <a:bodyPr>
            <a:normAutofit lnSpcReduction="10000"/>
          </a:bodyPr>
          <a:lstStyle/>
          <a:p>
            <a:endParaRPr lang="en-US" dirty="0"/>
          </a:p>
          <a:p>
            <a:r>
              <a:rPr lang="en-US" dirty="0"/>
              <a:t>Serious mental illness among veterans ages 26-49 has increased when compared to 2014 but is decreasing among veterans ages 18 - 25.</a:t>
            </a:r>
          </a:p>
          <a:p>
            <a:endParaRPr lang="en-US" dirty="0"/>
          </a:p>
          <a:p>
            <a:r>
              <a:rPr lang="en-US" dirty="0"/>
              <a:t>Suicidal thoughts and behaviors remain stable in veterans ages 18-49 between 2009 and 2019.</a:t>
            </a:r>
          </a:p>
          <a:p>
            <a:pPr marL="0" indent="0">
              <a:buNone/>
            </a:pPr>
            <a:endParaRPr lang="en-US" dirty="0"/>
          </a:p>
          <a:p>
            <a:r>
              <a:rPr lang="en-US" dirty="0"/>
              <a:t>Major depressive episodes with severe impairment is increasing for veterans ages 26 and older, especially for women. </a:t>
            </a:r>
          </a:p>
          <a:p>
            <a:pPr marL="0" indent="0">
              <a:buNone/>
            </a:pPr>
            <a:endParaRPr lang="en-US" dirty="0"/>
          </a:p>
          <a:p>
            <a:r>
              <a:rPr lang="en-US" dirty="0"/>
              <a:t>Substance use disorder significantly increased suicidality among veterans  ages 18 and older.</a:t>
            </a:r>
          </a:p>
          <a:p>
            <a:endParaRPr lang="en-US" dirty="0"/>
          </a:p>
          <a:p>
            <a:r>
              <a:rPr lang="en-US" dirty="0"/>
              <a:t>Self-help groups ranked higher than outpatient rehabilitation facilities for the locations where substance use treatment was received.</a:t>
            </a:r>
          </a:p>
          <a:p>
            <a:endParaRPr lang="en-US" dirty="0"/>
          </a:p>
        </p:txBody>
      </p:sp>
    </p:spTree>
    <p:extLst>
      <p:ext uri="{BB962C8B-B14F-4D97-AF65-F5344CB8AC3E}">
        <p14:creationId xmlns:p14="http://schemas.microsoft.com/office/powerpoint/2010/main" val="725790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Now?</a:t>
            </a:r>
          </a:p>
        </p:txBody>
      </p:sp>
      <p:sp>
        <p:nvSpPr>
          <p:cNvPr id="3" name="Content Placeholder 2"/>
          <p:cNvSpPr>
            <a:spLocks noGrp="1"/>
          </p:cNvSpPr>
          <p:nvPr>
            <p:ph idx="1"/>
          </p:nvPr>
        </p:nvSpPr>
        <p:spPr>
          <a:xfrm>
            <a:off x="304800" y="1143000"/>
            <a:ext cx="10788650" cy="4668838"/>
          </a:xfrm>
        </p:spPr>
        <p:txBody>
          <a:bodyPr/>
          <a:lstStyle/>
          <a:p>
            <a:r>
              <a:rPr lang="en-US" dirty="0"/>
              <a:t>SAMHSA must use its resources to benefit as many as possible:</a:t>
            </a:r>
          </a:p>
          <a:p>
            <a:r>
              <a:rPr lang="en-US" dirty="0"/>
              <a:t>Community based treatment and recovery services</a:t>
            </a:r>
          </a:p>
          <a:p>
            <a:r>
              <a:rPr lang="en-US" dirty="0"/>
              <a:t>Build on the Certified Community Behavioral Health Clinic model</a:t>
            </a:r>
          </a:p>
          <a:p>
            <a:pPr lvl="1"/>
            <a:r>
              <a:rPr lang="en-US" dirty="0"/>
              <a:t>Crisis intervention services/suicide prevention resources</a:t>
            </a:r>
          </a:p>
          <a:p>
            <a:pPr lvl="1"/>
            <a:r>
              <a:rPr lang="en-US" dirty="0"/>
              <a:t>Integrated mental health, substance use, general medical services</a:t>
            </a:r>
          </a:p>
          <a:p>
            <a:pPr lvl="1"/>
            <a:r>
              <a:rPr lang="en-US" dirty="0"/>
              <a:t>Children’s mental health services-linkages with schools</a:t>
            </a:r>
          </a:p>
          <a:p>
            <a:r>
              <a:rPr lang="en-US" dirty="0"/>
              <a:t>Keep telemedicine/telehealth in place including use of telephone where audio/visual is not possible and pay for these services at same rate as face-to-face—no reduction in reimbursement because it is telemedicine</a:t>
            </a:r>
          </a:p>
          <a:p>
            <a:r>
              <a:rPr lang="en-US" dirty="0"/>
              <a:t>Continue and expand as possible technical assistance and training to behavioral health providers—clinicians and peers</a:t>
            </a:r>
          </a:p>
          <a:p>
            <a:endParaRPr lang="en-US" dirty="0"/>
          </a:p>
          <a:p>
            <a:pPr marL="457200" lvl="1" indent="0">
              <a:buNone/>
            </a:pPr>
            <a:endParaRPr lang="en-US" dirty="0"/>
          </a:p>
        </p:txBody>
      </p:sp>
    </p:spTree>
    <p:extLst>
      <p:ext uri="{BB962C8B-B14F-4D97-AF65-F5344CB8AC3E}">
        <p14:creationId xmlns:p14="http://schemas.microsoft.com/office/powerpoint/2010/main" val="106484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E48D7F-2415-4857-96E7-B061CF3A9308}"/>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Alcohol Use among Veterans</a:t>
            </a:r>
          </a:p>
        </p:txBody>
      </p:sp>
      <p:pic>
        <p:nvPicPr>
          <p:cNvPr id="14" name="Picture 13">
            <a:extLst>
              <a:ext uri="{FF2B5EF4-FFF2-40B4-BE49-F238E27FC236}">
                <a16:creationId xmlns:a16="http://schemas.microsoft.com/office/drawing/2014/main" id="{74FAA574-90A6-43A0-94E1-367C2D428C22}"/>
              </a:ext>
            </a:extLst>
          </p:cNvPr>
          <p:cNvPicPr>
            <a:picLocks noChangeAspect="1"/>
          </p:cNvPicPr>
          <p:nvPr/>
        </p:nvPicPr>
        <p:blipFill>
          <a:blip r:embed="rId3"/>
          <a:stretch>
            <a:fillRect/>
          </a:stretch>
        </p:blipFill>
        <p:spPr>
          <a:xfrm>
            <a:off x="762000" y="910843"/>
            <a:ext cx="11461473" cy="5870957"/>
          </a:xfrm>
          <a:prstGeom prst="rect">
            <a:avLst/>
          </a:prstGeom>
        </p:spPr>
      </p:pic>
    </p:spTree>
    <p:extLst>
      <p:ext uri="{BB962C8B-B14F-4D97-AF65-F5344CB8AC3E}">
        <p14:creationId xmlns:p14="http://schemas.microsoft.com/office/powerpoint/2010/main" val="1125956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Up to Us Now</a:t>
            </a:r>
          </a:p>
        </p:txBody>
      </p:sp>
      <p:sp>
        <p:nvSpPr>
          <p:cNvPr id="3" name="Content Placeholder 2"/>
          <p:cNvSpPr>
            <a:spLocks noGrp="1"/>
          </p:cNvSpPr>
          <p:nvPr>
            <p:ph idx="1"/>
          </p:nvPr>
        </p:nvSpPr>
        <p:spPr>
          <a:xfrm>
            <a:off x="381000" y="1447800"/>
            <a:ext cx="11811000" cy="5110163"/>
          </a:xfrm>
        </p:spPr>
        <p:txBody>
          <a:bodyPr>
            <a:normAutofit/>
          </a:bodyPr>
          <a:lstStyle/>
          <a:p>
            <a:r>
              <a:rPr lang="en-US" dirty="0"/>
              <a:t>Let’s work as hard as we can to make decision-makers understand mental health and substance use needs in America—pre and post-COVID-19</a:t>
            </a:r>
          </a:p>
          <a:p>
            <a:r>
              <a:rPr lang="en-US" dirty="0"/>
              <a:t>Let’s keep the virus in mind in planning and implementing our services so that we can safely deliver care, but we cannot ignore the overall health needs of the American people—that is not an option</a:t>
            </a:r>
          </a:p>
          <a:p>
            <a:r>
              <a:rPr lang="en-US" dirty="0"/>
              <a:t>Let’s work to meet the mental health/substance use needs of our people:</a:t>
            </a:r>
          </a:p>
          <a:p>
            <a:pPr lvl="1"/>
            <a:r>
              <a:rPr lang="en-US" dirty="0"/>
              <a:t>Restore our systems—mental health and substance use disorder services are ‘essential services’</a:t>
            </a:r>
          </a:p>
          <a:p>
            <a:pPr lvl="1"/>
            <a:r>
              <a:rPr lang="en-US" dirty="0"/>
              <a:t>Expand our treatment and community recovery support systems permanently</a:t>
            </a:r>
          </a:p>
          <a:p>
            <a:pPr lvl="1"/>
            <a:r>
              <a:rPr lang="en-US" dirty="0"/>
              <a:t>Every American life is precious and every American death—regardless of the cause is a terrible loss</a:t>
            </a:r>
          </a:p>
        </p:txBody>
      </p:sp>
    </p:spTree>
    <p:extLst>
      <p:ext uri="{BB962C8B-B14F-4D97-AF65-F5344CB8AC3E}">
        <p14:creationId xmlns:p14="http://schemas.microsoft.com/office/powerpoint/2010/main" val="191872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BAFE39-B5FA-4F38-A624-785114380B5F}"/>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Alcohol Use Disorder among Veterans</a:t>
            </a:r>
          </a:p>
        </p:txBody>
      </p:sp>
      <p:pic>
        <p:nvPicPr>
          <p:cNvPr id="14" name="Picture 13">
            <a:extLst>
              <a:ext uri="{FF2B5EF4-FFF2-40B4-BE49-F238E27FC236}">
                <a16:creationId xmlns:a16="http://schemas.microsoft.com/office/drawing/2014/main" id="{90FE72FD-940D-4569-94ED-914236A8D21A}"/>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71025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Alcohol Use in 2019</a:t>
            </a:r>
            <a:endParaRPr lang="en-US" dirty="0">
              <a:solidFill>
                <a:srgbClr val="00B0F0"/>
              </a:solidFill>
            </a:endParaRPr>
          </a:p>
        </p:txBody>
      </p:sp>
      <p:sp>
        <p:nvSpPr>
          <p:cNvPr id="3" name="Content Placeholder 2"/>
          <p:cNvSpPr>
            <a:spLocks noGrp="1"/>
          </p:cNvSpPr>
          <p:nvPr>
            <p:ph idx="1"/>
          </p:nvPr>
        </p:nvSpPr>
        <p:spPr>
          <a:xfrm>
            <a:off x="152400" y="838200"/>
            <a:ext cx="12039600" cy="5349875"/>
          </a:xfrm>
          <a:noFill/>
        </p:spPr>
        <p:txBody>
          <a:bodyPr>
            <a:normAutofit lnSpcReduction="10000"/>
          </a:bodyPr>
          <a:lstStyle/>
          <a:p>
            <a:pPr marL="0" indent="0">
              <a:buNone/>
            </a:pPr>
            <a:endParaRPr lang="en-US" sz="2200" dirty="0"/>
          </a:p>
          <a:p>
            <a:r>
              <a:rPr lang="en-US" dirty="0"/>
              <a:t>Past month alcohol use and past year alcohol use disorder remained stable in veterans of all age groups during 2018-2019.</a:t>
            </a:r>
          </a:p>
          <a:p>
            <a:r>
              <a:rPr lang="en-US" dirty="0"/>
              <a:t>While alcohol use among veterans declined slightly from 2018, alcohol use disorder increased slightly in 2019.</a:t>
            </a:r>
          </a:p>
          <a:p>
            <a:r>
              <a:rPr lang="en-US" dirty="0"/>
              <a:t>SAMHSA will continue its prevention programs:</a:t>
            </a:r>
          </a:p>
          <a:p>
            <a:pPr lvl="1"/>
            <a:r>
              <a:rPr lang="en-US" dirty="0"/>
              <a:t>SAMHSA Prevention Technology Transfer Centers produce resources and materials related to alcohol misuse prevention</a:t>
            </a:r>
          </a:p>
          <a:p>
            <a:pPr lvl="1"/>
            <a:r>
              <a:rPr lang="en-US" dirty="0"/>
              <a:t>CSAP ‘Talk They Hear You’ focuses on underage drinking</a:t>
            </a:r>
          </a:p>
          <a:p>
            <a:pPr lvl="1"/>
            <a:r>
              <a:rPr lang="en-US" dirty="0"/>
              <a:t>CSAP requires Partnerships for Success grantees to emphasize underage drinking prevention</a:t>
            </a:r>
          </a:p>
          <a:p>
            <a:pPr lvl="1"/>
            <a:r>
              <a:rPr lang="en-US" dirty="0"/>
              <a:t>CSAT has promoted SBIRT for alcohol use in all programs including CJ, PPW, adolescent treatment, HIV and homeless programs </a:t>
            </a:r>
          </a:p>
          <a:p>
            <a:pPr lvl="1"/>
            <a:r>
              <a:rPr lang="en-US" dirty="0"/>
              <a:t>CSAT has funded SBIRT training in medical residencies and other healthcare practitioner programs which screen for hazardous alcohol use and use disorders</a:t>
            </a:r>
          </a:p>
          <a:p>
            <a:endParaRPr lang="en-US" dirty="0"/>
          </a:p>
          <a:p>
            <a:pPr marL="0" indent="0">
              <a:buNone/>
            </a:pPr>
            <a:endParaRPr lang="en-US" dirty="0"/>
          </a:p>
          <a:p>
            <a:endParaRPr lang="en-US" b="1" dirty="0"/>
          </a:p>
        </p:txBody>
      </p:sp>
    </p:spTree>
    <p:extLst>
      <p:ext uri="{BB962C8B-B14F-4D97-AF65-F5344CB8AC3E}">
        <p14:creationId xmlns:p14="http://schemas.microsoft.com/office/powerpoint/2010/main" val="361405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AA441F-F684-4FEC-9434-512531E778FD}"/>
              </a:ext>
            </a:extLst>
          </p:cNvPr>
          <p:cNvSpPr txBox="1"/>
          <p:nvPr/>
        </p:nvSpPr>
        <p:spPr>
          <a:xfrm>
            <a:off x="685800" y="0"/>
            <a:ext cx="10947400" cy="927100"/>
          </a:xfrm>
          <a:prstGeom prst="rect">
            <a:avLst/>
          </a:prstGeom>
          <a:noFill/>
        </p:spPr>
        <p:txBody>
          <a:bodyPr vert="horz" rtlCol="0" anchor="ctr">
            <a:normAutofit/>
          </a:bodyPr>
          <a:lstStyle/>
          <a:p>
            <a:r>
              <a:rPr lang="en-US" sz="2800" dirty="0">
                <a:solidFill>
                  <a:srgbClr val="FFFFFF"/>
                </a:solidFill>
                <a:latin typeface="Segoe UI Semibold" panose="020B0702040204020203" pitchFamily="34" charset="0"/>
              </a:rPr>
              <a:t>Illicit Drug Use among Veterans</a:t>
            </a:r>
          </a:p>
        </p:txBody>
      </p:sp>
      <p:pic>
        <p:nvPicPr>
          <p:cNvPr id="14" name="Picture 13">
            <a:extLst>
              <a:ext uri="{FF2B5EF4-FFF2-40B4-BE49-F238E27FC236}">
                <a16:creationId xmlns:a16="http://schemas.microsoft.com/office/drawing/2014/main" id="{3AEE3C2B-4CE7-4A88-96A9-1FD72A7CFD3B}"/>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164387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0" y="0"/>
            <a:ext cx="12344399" cy="960147"/>
          </a:xfrm>
        </p:spPr>
        <p:txBody>
          <a:bodyPr>
            <a:normAutofit fontScale="90000"/>
          </a:bodyPr>
          <a:lstStyle/>
          <a:p>
            <a:r>
              <a:rPr lang="en-US" dirty="0"/>
              <a:t>Progress on the Opioid Epidemic: Prescription Pain Reliever Misuse among Veterans </a:t>
            </a:r>
          </a:p>
        </p:txBody>
      </p:sp>
      <p:pic>
        <p:nvPicPr>
          <p:cNvPr id="6" name="Picture 5">
            <a:extLst>
              <a:ext uri="{FF2B5EF4-FFF2-40B4-BE49-F238E27FC236}">
                <a16:creationId xmlns:a16="http://schemas.microsoft.com/office/drawing/2014/main" id="{255C1040-1256-4FFE-9791-BF153FB989E7}"/>
              </a:ext>
            </a:extLst>
          </p:cNvPr>
          <p:cNvPicPr>
            <a:picLocks noChangeAspect="1"/>
          </p:cNvPicPr>
          <p:nvPr/>
        </p:nvPicPr>
        <p:blipFill>
          <a:blip r:embed="rId3"/>
          <a:stretch>
            <a:fillRect/>
          </a:stretch>
        </p:blipFill>
        <p:spPr>
          <a:xfrm>
            <a:off x="761009" y="904747"/>
            <a:ext cx="11430991" cy="5877053"/>
          </a:xfrm>
          <a:prstGeom prst="rect">
            <a:avLst/>
          </a:prstGeom>
        </p:spPr>
      </p:pic>
    </p:spTree>
    <p:extLst>
      <p:ext uri="{BB962C8B-B14F-4D97-AF65-F5344CB8AC3E}">
        <p14:creationId xmlns:p14="http://schemas.microsoft.com/office/powerpoint/2010/main" val="270434756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30189</TotalTime>
  <Words>1384</Words>
  <Application>Microsoft Office PowerPoint</Application>
  <PresentationFormat>Widescreen</PresentationFormat>
  <Paragraphs>172</Paragraphs>
  <Slides>50</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 Narrow</vt:lpstr>
      <vt:lpstr>Calibri</vt:lpstr>
      <vt:lpstr>Segoe UI</vt:lpstr>
      <vt:lpstr>Segoe UI Semibold</vt:lpstr>
      <vt:lpstr>Custom Design</vt:lpstr>
      <vt:lpstr>2019 National Survey on Drug Use and Health: Veteran Adults </vt:lpstr>
      <vt:lpstr>National Survey on Drug Use and Health (NSDUH)</vt:lpstr>
      <vt:lpstr>How Do We Use NSDUH?</vt:lpstr>
      <vt:lpstr>Mental Illness and Substance Use Disorders in America among Veterans (&gt;18 y.o.)</vt:lpstr>
      <vt:lpstr>PowerPoint Presentation</vt:lpstr>
      <vt:lpstr>PowerPoint Presentation</vt:lpstr>
      <vt:lpstr>Summary: Alcohol Use in 2019</vt:lpstr>
      <vt:lpstr>PowerPoint Presentation</vt:lpstr>
      <vt:lpstr>Progress on the Opioid Epidemic: Prescription Pain Reliever Misuse among Veterans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Opioid Misuse in the United States in 2019 Compared to 2018 </vt:lpstr>
      <vt:lpstr>PowerPoint Presentation</vt:lpstr>
      <vt:lpstr>PowerPoint Presentation</vt:lpstr>
      <vt:lpstr>PowerPoint Presentation</vt:lpstr>
      <vt:lpstr>PowerPoint Presentation</vt:lpstr>
      <vt:lpstr>PowerPoint Presentation</vt:lpstr>
      <vt:lpstr>Marijuana Use: Health Concerns</vt:lpstr>
      <vt:lpstr>PowerPoint Presentation</vt:lpstr>
      <vt:lpstr>PowerPoint Presentation</vt:lpstr>
      <vt:lpstr>PowerPoint Presentation</vt:lpstr>
      <vt:lpstr>PowerPoint Presentation</vt:lpstr>
      <vt:lpstr>Summary: Other Substance Use in the United States in 2019 Compared to 2018</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and Substance Use Disorders among Veterans: High Prevalence/Huge Treatment Gaps</vt:lpstr>
      <vt:lpstr>PowerPoint Presentation</vt:lpstr>
      <vt:lpstr>Summary: Mental Health/Co-Occurring Issues in the United States in 2019</vt:lpstr>
      <vt:lpstr>What Can We Do Now?</vt:lpstr>
      <vt:lpstr>It’s Up to Us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Use Disorder</dc:title>
  <dc:creator>Cooney, Jennifer</dc:creator>
  <cp:lastModifiedBy>Cooney, Jennifer</cp:lastModifiedBy>
  <cp:revision>1209</cp:revision>
  <dcterms:created xsi:type="dcterms:W3CDTF">2018-11-26T20:34:57Z</dcterms:created>
  <dcterms:modified xsi:type="dcterms:W3CDTF">2020-11-10T02:44:23Z</dcterms:modified>
</cp:coreProperties>
</file>