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91" r:id="rId2"/>
    <p:sldId id="390" r:id="rId3"/>
    <p:sldId id="392" r:id="rId4"/>
    <p:sldId id="315" r:id="rId5"/>
    <p:sldId id="269" r:id="rId6"/>
    <p:sldId id="270" r:id="rId7"/>
    <p:sldId id="396" r:id="rId8"/>
    <p:sldId id="271" r:id="rId9"/>
    <p:sldId id="313" r:id="rId10"/>
    <p:sldId id="272" r:id="rId11"/>
    <p:sldId id="397" r:id="rId12"/>
    <p:sldId id="274" r:id="rId13"/>
    <p:sldId id="342" r:id="rId14"/>
    <p:sldId id="275" r:id="rId15"/>
    <p:sldId id="276" r:id="rId16"/>
    <p:sldId id="277" r:id="rId17"/>
    <p:sldId id="278" r:id="rId18"/>
    <p:sldId id="486" r:id="rId19"/>
    <p:sldId id="398" r:id="rId20"/>
    <p:sldId id="399" r:id="rId21"/>
    <p:sldId id="279" r:id="rId22"/>
    <p:sldId id="280" r:id="rId23"/>
    <p:sldId id="281" r:id="rId24"/>
    <p:sldId id="282" r:id="rId25"/>
    <p:sldId id="487" r:id="rId26"/>
    <p:sldId id="479" r:id="rId27"/>
    <p:sldId id="480" r:id="rId28"/>
    <p:sldId id="489" r:id="rId29"/>
    <p:sldId id="507" r:id="rId30"/>
    <p:sldId id="283" r:id="rId31"/>
    <p:sldId id="284" r:id="rId32"/>
    <p:sldId id="285" r:id="rId33"/>
    <p:sldId id="286" r:id="rId34"/>
    <p:sldId id="401" r:id="rId35"/>
    <p:sldId id="452" r:id="rId36"/>
    <p:sldId id="287" r:id="rId37"/>
    <p:sldId id="288" r:id="rId38"/>
    <p:sldId id="484" r:id="rId39"/>
    <p:sldId id="289" r:id="rId40"/>
    <p:sldId id="290" r:id="rId41"/>
    <p:sldId id="453" r:id="rId42"/>
    <p:sldId id="402" r:id="rId43"/>
    <p:sldId id="382" r:id="rId44"/>
    <p:sldId id="291" r:id="rId45"/>
    <p:sldId id="465" r:id="rId46"/>
    <p:sldId id="473" r:id="rId47"/>
    <p:sldId id="403" r:id="rId48"/>
    <p:sldId id="292" r:id="rId49"/>
    <p:sldId id="293" r:id="rId50"/>
    <p:sldId id="294" r:id="rId51"/>
    <p:sldId id="295" r:id="rId52"/>
    <p:sldId id="350" r:id="rId53"/>
    <p:sldId id="468" r:id="rId54"/>
    <p:sldId id="508" r:id="rId55"/>
    <p:sldId id="404" r:id="rId56"/>
    <p:sldId id="499" r:id="rId57"/>
    <p:sldId id="50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bb, Devon" initials="CD" lastIdx="4" clrIdx="0">
    <p:extLst>
      <p:ext uri="{19B8F6BF-5375-455C-9EA6-DF929625EA0E}">
        <p15:presenceInfo xmlns:p15="http://schemas.microsoft.com/office/powerpoint/2012/main" userId="S::dsheppard@rti.org::49298955-a3cb-4946-aab3-996a27009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384B"/>
    <a:srgbClr val="1A6986"/>
    <a:srgbClr val="D13835"/>
    <a:srgbClr val="4F91CD"/>
    <a:srgbClr val="F69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68" autoAdjust="0"/>
    <p:restoredTop sz="69305" autoAdjust="0"/>
  </p:normalViewPr>
  <p:slideViewPr>
    <p:cSldViewPr snapToGrid="0">
      <p:cViewPr varScale="1">
        <p:scale>
          <a:sx n="44" d="100"/>
          <a:sy n="44" d="100"/>
        </p:scale>
        <p:origin x="11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7F2D1-E002-43E1-9C4F-CC43E1F7F124}"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432FD-DAC2-477F-8EFE-C57C7EB08E45}" type="slidenum">
              <a:rPr lang="en-US" smtClean="0"/>
              <a:t>‹#›</a:t>
            </a:fld>
            <a:endParaRPr lang="en-US"/>
          </a:p>
        </p:txBody>
      </p:sp>
    </p:spTree>
    <p:extLst>
      <p:ext uri="{BB962C8B-B14F-4D97-AF65-F5344CB8AC3E}">
        <p14:creationId xmlns:p14="http://schemas.microsoft.com/office/powerpoint/2010/main" val="109181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1</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31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11</a:t>
            </a:fld>
            <a:endParaRPr lang="en-US"/>
          </a:p>
        </p:txBody>
      </p:sp>
    </p:spTree>
    <p:extLst>
      <p:ext uri="{BB962C8B-B14F-4D97-AF65-F5344CB8AC3E}">
        <p14:creationId xmlns:p14="http://schemas.microsoft.com/office/powerpoint/2010/main" val="421118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90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86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05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97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89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4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18</a:t>
            </a:fld>
            <a:endParaRPr lang="en-US"/>
          </a:p>
        </p:txBody>
      </p:sp>
    </p:spTree>
    <p:extLst>
      <p:ext uri="{BB962C8B-B14F-4D97-AF65-F5344CB8AC3E}">
        <p14:creationId xmlns:p14="http://schemas.microsoft.com/office/powerpoint/2010/main" val="28505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19</a:t>
            </a:fld>
            <a:endParaRPr lang="en-US" dirty="0"/>
          </a:p>
        </p:txBody>
      </p:sp>
    </p:spTree>
    <p:extLst>
      <p:ext uri="{BB962C8B-B14F-4D97-AF65-F5344CB8AC3E}">
        <p14:creationId xmlns:p14="http://schemas.microsoft.com/office/powerpoint/2010/main" val="8394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a:t>
            </a:fld>
            <a:endParaRPr lang="en-US" dirty="0"/>
          </a:p>
        </p:txBody>
      </p:sp>
    </p:spTree>
    <p:extLst>
      <p:ext uri="{BB962C8B-B14F-4D97-AF65-F5344CB8AC3E}">
        <p14:creationId xmlns:p14="http://schemas.microsoft.com/office/powerpoint/2010/main" val="176284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448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419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956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04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25</a:t>
            </a:fld>
            <a:endParaRPr lang="en-US" dirty="0"/>
          </a:p>
        </p:txBody>
      </p:sp>
    </p:spTree>
    <p:extLst>
      <p:ext uri="{BB962C8B-B14F-4D97-AF65-F5344CB8AC3E}">
        <p14:creationId xmlns:p14="http://schemas.microsoft.com/office/powerpoint/2010/main" val="3958250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26</a:t>
            </a:fld>
            <a:endParaRPr lang="en-US" dirty="0"/>
          </a:p>
        </p:txBody>
      </p:sp>
    </p:spTree>
    <p:extLst>
      <p:ext uri="{BB962C8B-B14F-4D97-AF65-F5344CB8AC3E}">
        <p14:creationId xmlns:p14="http://schemas.microsoft.com/office/powerpoint/2010/main" val="684783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27</a:t>
            </a:fld>
            <a:endParaRPr lang="en-US" dirty="0"/>
          </a:p>
        </p:txBody>
      </p:sp>
    </p:spTree>
    <p:extLst>
      <p:ext uri="{BB962C8B-B14F-4D97-AF65-F5344CB8AC3E}">
        <p14:creationId xmlns:p14="http://schemas.microsoft.com/office/powerpoint/2010/main" val="2222863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28</a:t>
            </a:fld>
            <a:endParaRPr lang="en-US" dirty="0"/>
          </a:p>
        </p:txBody>
      </p:sp>
    </p:spTree>
    <p:extLst>
      <p:ext uri="{BB962C8B-B14F-4D97-AF65-F5344CB8AC3E}">
        <p14:creationId xmlns:p14="http://schemas.microsoft.com/office/powerpoint/2010/main" val="1010572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29</a:t>
            </a:fld>
            <a:endParaRPr lang="en-US" dirty="0"/>
          </a:p>
        </p:txBody>
      </p:sp>
    </p:spTree>
    <p:extLst>
      <p:ext uri="{BB962C8B-B14F-4D97-AF65-F5344CB8AC3E}">
        <p14:creationId xmlns:p14="http://schemas.microsoft.com/office/powerpoint/2010/main" val="363836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15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a:t>
            </a:fld>
            <a:endParaRPr lang="en-US" dirty="0"/>
          </a:p>
        </p:txBody>
      </p:sp>
    </p:spTree>
    <p:extLst>
      <p:ext uri="{BB962C8B-B14F-4D97-AF65-F5344CB8AC3E}">
        <p14:creationId xmlns:p14="http://schemas.microsoft.com/office/powerpoint/2010/main" val="641534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965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17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045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34</a:t>
            </a:fld>
            <a:endParaRPr lang="en-US" dirty="0"/>
          </a:p>
        </p:txBody>
      </p:sp>
    </p:spTree>
    <p:extLst>
      <p:ext uri="{BB962C8B-B14F-4D97-AF65-F5344CB8AC3E}">
        <p14:creationId xmlns:p14="http://schemas.microsoft.com/office/powerpoint/2010/main" val="57376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651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351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354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612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525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42</a:t>
            </a:fld>
            <a:endParaRPr lang="en-US" dirty="0"/>
          </a:p>
        </p:txBody>
      </p:sp>
    </p:spTree>
    <p:extLst>
      <p:ext uri="{BB962C8B-B14F-4D97-AF65-F5344CB8AC3E}">
        <p14:creationId xmlns:p14="http://schemas.microsoft.com/office/powerpoint/2010/main" val="418513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05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43</a:t>
            </a:fld>
            <a:endParaRPr lang="en-US" dirty="0"/>
          </a:p>
        </p:txBody>
      </p:sp>
    </p:spTree>
    <p:extLst>
      <p:ext uri="{BB962C8B-B14F-4D97-AF65-F5344CB8AC3E}">
        <p14:creationId xmlns:p14="http://schemas.microsoft.com/office/powerpoint/2010/main" val="2985392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570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7BDD4D8-51E3-41A7-8E1E-2B0FD5C81E29}" type="slidenum">
              <a:rPr lang="en-US" smtClean="0"/>
              <a:t>45</a:t>
            </a:fld>
            <a:endParaRPr lang="en-US"/>
          </a:p>
        </p:txBody>
      </p:sp>
    </p:spTree>
    <p:extLst>
      <p:ext uri="{BB962C8B-B14F-4D97-AF65-F5344CB8AC3E}">
        <p14:creationId xmlns:p14="http://schemas.microsoft.com/office/powerpoint/2010/main" val="441320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50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47</a:t>
            </a:fld>
            <a:endParaRPr lang="en-US" dirty="0"/>
          </a:p>
        </p:txBody>
      </p:sp>
    </p:spTree>
    <p:extLst>
      <p:ext uri="{BB962C8B-B14F-4D97-AF65-F5344CB8AC3E}">
        <p14:creationId xmlns:p14="http://schemas.microsoft.com/office/powerpoint/2010/main" val="1324585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48</a:t>
            </a:fld>
            <a:endParaRPr lang="en-US"/>
          </a:p>
        </p:txBody>
      </p:sp>
    </p:spTree>
    <p:extLst>
      <p:ext uri="{BB962C8B-B14F-4D97-AF65-F5344CB8AC3E}">
        <p14:creationId xmlns:p14="http://schemas.microsoft.com/office/powerpoint/2010/main" val="1067053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49</a:t>
            </a:fld>
            <a:endParaRPr lang="en-US"/>
          </a:p>
        </p:txBody>
      </p:sp>
    </p:spTree>
    <p:extLst>
      <p:ext uri="{BB962C8B-B14F-4D97-AF65-F5344CB8AC3E}">
        <p14:creationId xmlns:p14="http://schemas.microsoft.com/office/powerpoint/2010/main" val="1964792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50</a:t>
            </a:fld>
            <a:endParaRPr lang="en-US"/>
          </a:p>
        </p:txBody>
      </p:sp>
    </p:spTree>
    <p:extLst>
      <p:ext uri="{BB962C8B-B14F-4D97-AF65-F5344CB8AC3E}">
        <p14:creationId xmlns:p14="http://schemas.microsoft.com/office/powerpoint/2010/main" val="4037534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51</a:t>
            </a:fld>
            <a:endParaRPr lang="en-US"/>
          </a:p>
        </p:txBody>
      </p:sp>
    </p:spTree>
    <p:extLst>
      <p:ext uri="{BB962C8B-B14F-4D97-AF65-F5344CB8AC3E}">
        <p14:creationId xmlns:p14="http://schemas.microsoft.com/office/powerpoint/2010/main" val="3666373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52</a:t>
            </a:fld>
            <a:endParaRPr lang="en-US" dirty="0"/>
          </a:p>
        </p:txBody>
      </p:sp>
    </p:spTree>
    <p:extLst>
      <p:ext uri="{BB962C8B-B14F-4D97-AF65-F5344CB8AC3E}">
        <p14:creationId xmlns:p14="http://schemas.microsoft.com/office/powerpoint/2010/main" val="26965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4497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53</a:t>
            </a:fld>
            <a:endParaRPr lang="en-US"/>
          </a:p>
        </p:txBody>
      </p:sp>
    </p:spTree>
    <p:extLst>
      <p:ext uri="{BB962C8B-B14F-4D97-AF65-F5344CB8AC3E}">
        <p14:creationId xmlns:p14="http://schemas.microsoft.com/office/powerpoint/2010/main" val="1381984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149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55</a:t>
            </a:fld>
            <a:endParaRPr lang="en-US" dirty="0"/>
          </a:p>
        </p:txBody>
      </p:sp>
    </p:spTree>
    <p:extLst>
      <p:ext uri="{BB962C8B-B14F-4D97-AF65-F5344CB8AC3E}">
        <p14:creationId xmlns:p14="http://schemas.microsoft.com/office/powerpoint/2010/main" val="271026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44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7</a:t>
            </a:fld>
            <a:endParaRPr lang="en-US" dirty="0"/>
          </a:p>
        </p:txBody>
      </p:sp>
    </p:spTree>
    <p:extLst>
      <p:ext uri="{BB962C8B-B14F-4D97-AF65-F5344CB8AC3E}">
        <p14:creationId xmlns:p14="http://schemas.microsoft.com/office/powerpoint/2010/main" val="371467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65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9</a:t>
            </a:fld>
            <a:endParaRPr lang="en-US" dirty="0"/>
          </a:p>
        </p:txBody>
      </p:sp>
    </p:spTree>
    <p:extLst>
      <p:ext uri="{BB962C8B-B14F-4D97-AF65-F5344CB8AC3E}">
        <p14:creationId xmlns:p14="http://schemas.microsoft.com/office/powerpoint/2010/main" val="106294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3729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416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15583739"/>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816545912"/>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421262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9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3795584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55434"/>
            <a:ext cx="10956925" cy="1754326"/>
          </a:xfrm>
        </p:spPr>
        <p:txBody>
          <a:bodyPr/>
          <a:lstStyle/>
          <a:p>
            <a:r>
              <a:rPr lang="en-US" dirty="0"/>
              <a:t>2019 National Survey on Drug Use and Health: Women</a:t>
            </a:r>
            <a:br>
              <a:rPr lang="en-US" dirty="0"/>
            </a:br>
            <a:endParaRPr lang="en-US" dirty="0"/>
          </a:p>
        </p:txBody>
      </p:sp>
      <p:sp>
        <p:nvSpPr>
          <p:cNvPr id="5" name="Subtitle 4"/>
          <p:cNvSpPr>
            <a:spLocks noGrp="1"/>
          </p:cNvSpPr>
          <p:nvPr>
            <p:ph type="subTitle" idx="1"/>
          </p:nvPr>
        </p:nvSpPr>
        <p:spPr>
          <a:xfrm>
            <a:off x="3535709" y="2883877"/>
            <a:ext cx="8552458" cy="2150347"/>
          </a:xfrm>
        </p:spPr>
        <p:txBody>
          <a:bodyPr/>
          <a:lstStyle/>
          <a:p>
            <a:r>
              <a:rPr lang="en-US" dirty="0"/>
              <a:t>Substance Abuse and Mental Health Services Administration</a:t>
            </a:r>
          </a:p>
          <a:p>
            <a:r>
              <a:rPr lang="en-US" dirty="0"/>
              <a:t>U.S. Department of Health and Human Services</a:t>
            </a:r>
          </a:p>
          <a:p>
            <a:endParaRPr lang="en-US" dirty="0"/>
          </a:p>
        </p:txBody>
      </p:sp>
      <p:sp>
        <p:nvSpPr>
          <p:cNvPr id="2" name="TextBox 1"/>
          <p:cNvSpPr txBox="1"/>
          <p:nvPr/>
        </p:nvSpPr>
        <p:spPr>
          <a:xfrm>
            <a:off x="533400" y="6019800"/>
            <a:ext cx="1891480" cy="369332"/>
          </a:xfrm>
          <a:prstGeom prst="rect">
            <a:avLst/>
          </a:prstGeom>
          <a:noFill/>
        </p:spPr>
        <p:txBody>
          <a:bodyPr wrap="none" rtlCol="0">
            <a:spAutoFit/>
          </a:bodyPr>
          <a:lstStyle/>
          <a:p>
            <a:r>
              <a:rPr lang="en-US" dirty="0"/>
              <a:t>September 2020</a:t>
            </a:r>
          </a:p>
        </p:txBody>
      </p:sp>
    </p:spTree>
    <p:extLst>
      <p:ext uri="{BB962C8B-B14F-4D97-AF65-F5344CB8AC3E}">
        <p14:creationId xmlns:p14="http://schemas.microsoft.com/office/powerpoint/2010/main" val="256298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FEEFD-54F4-4C37-92D5-50D726D51F69}"/>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Opioid Misuse among Women</a:t>
            </a:r>
          </a:p>
        </p:txBody>
      </p:sp>
      <p:pic>
        <p:nvPicPr>
          <p:cNvPr id="14" name="Picture 13">
            <a:extLst>
              <a:ext uri="{FF2B5EF4-FFF2-40B4-BE49-F238E27FC236}">
                <a16:creationId xmlns:a16="http://schemas.microsoft.com/office/drawing/2014/main" id="{2EE1B25C-6C95-490D-A5E6-1F1A0237A920}"/>
              </a:ext>
            </a:extLst>
          </p:cNvPr>
          <p:cNvPicPr>
            <a:picLocks noChangeAspect="1"/>
          </p:cNvPicPr>
          <p:nvPr/>
        </p:nvPicPr>
        <p:blipFill>
          <a:blip r:embed="rId3"/>
          <a:stretch>
            <a:fillRect/>
          </a:stretch>
        </p:blipFill>
        <p:spPr>
          <a:xfrm>
            <a:off x="768615" y="916856"/>
            <a:ext cx="11467570" cy="5870957"/>
          </a:xfrm>
          <a:prstGeom prst="rect">
            <a:avLst/>
          </a:prstGeom>
        </p:spPr>
      </p:pic>
    </p:spTree>
    <p:extLst>
      <p:ext uri="{BB962C8B-B14F-4D97-AF65-F5344CB8AC3E}">
        <p14:creationId xmlns:p14="http://schemas.microsoft.com/office/powerpoint/2010/main" val="329389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1A0223-6288-4CCF-9247-3EF0EF53B767}"/>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Prescription Pain Reliever Misuse and Heroin Use among Women</a:t>
            </a:r>
          </a:p>
        </p:txBody>
      </p:sp>
      <p:pic>
        <p:nvPicPr>
          <p:cNvPr id="16" name="Picture 15">
            <a:extLst>
              <a:ext uri="{FF2B5EF4-FFF2-40B4-BE49-F238E27FC236}">
                <a16:creationId xmlns:a16="http://schemas.microsoft.com/office/drawing/2014/main" id="{8F1C6AB3-88C7-4AA5-A0A3-8F9EBECD8CC1}"/>
              </a:ext>
            </a:extLst>
          </p:cNvPr>
          <p:cNvPicPr>
            <a:picLocks noChangeAspect="1"/>
          </p:cNvPicPr>
          <p:nvPr/>
        </p:nvPicPr>
        <p:blipFill>
          <a:blip r:embed="rId3"/>
          <a:stretch>
            <a:fillRect/>
          </a:stretch>
        </p:blipFill>
        <p:spPr>
          <a:xfrm>
            <a:off x="393353" y="916852"/>
            <a:ext cx="11845555" cy="5870957"/>
          </a:xfrm>
          <a:prstGeom prst="rect">
            <a:avLst/>
          </a:prstGeom>
        </p:spPr>
      </p:pic>
    </p:spTree>
    <p:extLst>
      <p:ext uri="{BB962C8B-B14F-4D97-AF65-F5344CB8AC3E}">
        <p14:creationId xmlns:p14="http://schemas.microsoft.com/office/powerpoint/2010/main" val="26432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9CC00-0D20-4473-9F18-0B96B5765903}"/>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Prescription Pain Reliever Misuse among Women</a:t>
            </a:r>
          </a:p>
        </p:txBody>
      </p:sp>
      <p:pic>
        <p:nvPicPr>
          <p:cNvPr id="14" name="Picture 13">
            <a:extLst>
              <a:ext uri="{FF2B5EF4-FFF2-40B4-BE49-F238E27FC236}">
                <a16:creationId xmlns:a16="http://schemas.microsoft.com/office/drawing/2014/main" id="{609FC1E6-2576-4EC1-9475-27D7AE9FFD3D}"/>
              </a:ext>
            </a:extLst>
          </p:cNvPr>
          <p:cNvPicPr>
            <a:picLocks noChangeAspect="1"/>
          </p:cNvPicPr>
          <p:nvPr/>
        </p:nvPicPr>
        <p:blipFill>
          <a:blip r:embed="rId3"/>
          <a:stretch>
            <a:fillRect/>
          </a:stretch>
        </p:blipFill>
        <p:spPr>
          <a:xfrm>
            <a:off x="373373" y="916852"/>
            <a:ext cx="11851651" cy="5870957"/>
          </a:xfrm>
          <a:prstGeom prst="rect">
            <a:avLst/>
          </a:prstGeom>
        </p:spPr>
      </p:pic>
    </p:spTree>
    <p:extLst>
      <p:ext uri="{BB962C8B-B14F-4D97-AF65-F5344CB8AC3E}">
        <p14:creationId xmlns:p14="http://schemas.microsoft.com/office/powerpoint/2010/main" val="163166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Autofit/>
          </a:bodyPr>
          <a:lstStyle/>
          <a:p>
            <a:r>
              <a:rPr lang="en-US" sz="2400" dirty="0">
                <a:solidFill>
                  <a:srgbClr val="FFFFFF"/>
                </a:solidFill>
                <a:latin typeface="Segoe UI Semibold" panose="020B0702040204020203" pitchFamily="34" charset="0"/>
                <a:ea typeface="+mn-ea"/>
                <a:cs typeface="+mn-cs"/>
              </a:rPr>
              <a:t>Sources Where Pain Relievers Were Obtained for Most Recent Misuse among Women Who Misused Prescription Pain Relievers</a:t>
            </a:r>
          </a:p>
        </p:txBody>
      </p:sp>
      <p:pic>
        <p:nvPicPr>
          <p:cNvPr id="6" name="Picture 5">
            <a:extLst>
              <a:ext uri="{FF2B5EF4-FFF2-40B4-BE49-F238E27FC236}">
                <a16:creationId xmlns:a16="http://schemas.microsoft.com/office/drawing/2014/main" id="{1F399788-C08A-48D1-B61A-C0E6061C95FB}"/>
              </a:ext>
            </a:extLst>
          </p:cNvPr>
          <p:cNvPicPr>
            <a:picLocks noChangeAspect="1"/>
          </p:cNvPicPr>
          <p:nvPr/>
        </p:nvPicPr>
        <p:blipFill>
          <a:blip r:embed="rId3"/>
          <a:stretch>
            <a:fillRect/>
          </a:stretch>
        </p:blipFill>
        <p:spPr>
          <a:xfrm>
            <a:off x="860394" y="913802"/>
            <a:ext cx="11351736" cy="5877053"/>
          </a:xfrm>
          <a:prstGeom prst="rect">
            <a:avLst/>
          </a:prstGeom>
        </p:spPr>
      </p:pic>
    </p:spTree>
    <p:extLst>
      <p:ext uri="{BB962C8B-B14F-4D97-AF65-F5344CB8AC3E}">
        <p14:creationId xmlns:p14="http://schemas.microsoft.com/office/powerpoint/2010/main" val="227007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9447E-60B4-4F93-8201-3B5FBE2A79A2}"/>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Misuse of Prescription Opioid Subtypes among Women</a:t>
            </a:r>
          </a:p>
        </p:txBody>
      </p:sp>
      <p:pic>
        <p:nvPicPr>
          <p:cNvPr id="14" name="Picture 13">
            <a:extLst>
              <a:ext uri="{FF2B5EF4-FFF2-40B4-BE49-F238E27FC236}">
                <a16:creationId xmlns:a16="http://schemas.microsoft.com/office/drawing/2014/main" id="{42CECD9E-A527-4A44-A7F0-317324AE7913}"/>
              </a:ext>
            </a:extLst>
          </p:cNvPr>
          <p:cNvPicPr>
            <a:picLocks noChangeAspect="1"/>
          </p:cNvPicPr>
          <p:nvPr/>
        </p:nvPicPr>
        <p:blipFill>
          <a:blip r:embed="rId3"/>
          <a:stretch>
            <a:fillRect/>
          </a:stretch>
        </p:blipFill>
        <p:spPr>
          <a:xfrm>
            <a:off x="754729" y="916853"/>
            <a:ext cx="11461473" cy="5870957"/>
          </a:xfrm>
          <a:prstGeom prst="rect">
            <a:avLst/>
          </a:prstGeom>
        </p:spPr>
      </p:pic>
    </p:spTree>
    <p:extLst>
      <p:ext uri="{BB962C8B-B14F-4D97-AF65-F5344CB8AC3E}">
        <p14:creationId xmlns:p14="http://schemas.microsoft.com/office/powerpoint/2010/main" val="81640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DE2C93-0872-4C32-96BB-C5A7E0D5E230}"/>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Heroin Use among Women</a:t>
            </a: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rPr>
              <a:t>:</a:t>
            </a:r>
            <a:r>
              <a:rPr kumimoji="0" lang="en-US" sz="2800" b="0" i="0" u="none" strike="noStrike" kern="1200" cap="none" spc="0" normalizeH="0" noProof="0" dirty="0">
                <a:ln>
                  <a:noFill/>
                </a:ln>
                <a:solidFill>
                  <a:srgbClr val="FFFFFF"/>
                </a:solidFill>
                <a:effectLst/>
                <a:uLnTx/>
                <a:uFillTx/>
                <a:latin typeface="Segoe UI Semibold" panose="020B0702040204020203" pitchFamily="34" charset="0"/>
              </a:rPr>
              <a:t>  Continuing to Decline in 18-25 </a:t>
            </a:r>
            <a:r>
              <a:rPr kumimoji="0" lang="en-US" sz="2800" b="0" i="0" u="none" strike="noStrike" kern="1200" cap="none" spc="0" normalizeH="0" noProof="0" dirty="0" err="1">
                <a:ln>
                  <a:noFill/>
                </a:ln>
                <a:solidFill>
                  <a:srgbClr val="FFFFFF"/>
                </a:solidFill>
                <a:effectLst/>
                <a:uLnTx/>
                <a:uFillTx/>
                <a:latin typeface="Segoe UI Semibold" panose="020B0702040204020203" pitchFamily="34" charset="0"/>
              </a:rPr>
              <a:t>y.o</a:t>
            </a:r>
            <a:r>
              <a:rPr kumimoji="0" lang="en-US" sz="2800" b="0" i="0" u="none" strike="noStrike" kern="1200" cap="none" spc="0" normalizeH="0" noProof="0" dirty="0">
                <a:ln>
                  <a:noFill/>
                </a:ln>
                <a:solidFill>
                  <a:srgbClr val="FFFFFF"/>
                </a:solidFill>
                <a:effectLst/>
                <a:uLnTx/>
                <a:uFillTx/>
                <a:latin typeface="Segoe UI Semibold" panose="020B0702040204020203" pitchFamily="34" charset="0"/>
              </a:rPr>
              <a:t>.</a:t>
            </a:r>
            <a:endPar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endParaRPr>
          </a:p>
        </p:txBody>
      </p:sp>
      <p:pic>
        <p:nvPicPr>
          <p:cNvPr id="14" name="Picture 13">
            <a:extLst>
              <a:ext uri="{FF2B5EF4-FFF2-40B4-BE49-F238E27FC236}">
                <a16:creationId xmlns:a16="http://schemas.microsoft.com/office/drawing/2014/main" id="{5557DEF5-5410-4001-BF94-9FB1FD391BA9}"/>
              </a:ext>
            </a:extLst>
          </p:cNvPr>
          <p:cNvPicPr>
            <a:picLocks noChangeAspect="1"/>
          </p:cNvPicPr>
          <p:nvPr/>
        </p:nvPicPr>
        <p:blipFill>
          <a:blip r:embed="rId3"/>
          <a:stretch>
            <a:fillRect/>
          </a:stretch>
        </p:blipFill>
        <p:spPr>
          <a:xfrm>
            <a:off x="407241" y="933785"/>
            <a:ext cx="11851651" cy="5870957"/>
          </a:xfrm>
          <a:prstGeom prst="rect">
            <a:avLst/>
          </a:prstGeom>
        </p:spPr>
      </p:pic>
    </p:spTree>
    <p:extLst>
      <p:ext uri="{BB962C8B-B14F-4D97-AF65-F5344CB8AC3E}">
        <p14:creationId xmlns:p14="http://schemas.microsoft.com/office/powerpoint/2010/main" val="379946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EA319-309A-47DA-9AFA-5763B2427057}"/>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Heroin-Related Opioid Use Disorder among Women</a:t>
            </a:r>
          </a:p>
        </p:txBody>
      </p:sp>
      <p:pic>
        <p:nvPicPr>
          <p:cNvPr id="14" name="Picture 13">
            <a:extLst>
              <a:ext uri="{FF2B5EF4-FFF2-40B4-BE49-F238E27FC236}">
                <a16:creationId xmlns:a16="http://schemas.microsoft.com/office/drawing/2014/main" id="{78AEE887-0A3C-47CF-8608-527D8A148002}"/>
              </a:ext>
            </a:extLst>
          </p:cNvPr>
          <p:cNvPicPr>
            <a:picLocks noChangeAspect="1"/>
          </p:cNvPicPr>
          <p:nvPr/>
        </p:nvPicPr>
        <p:blipFill>
          <a:blip r:embed="rId3"/>
          <a:stretch>
            <a:fillRect/>
          </a:stretch>
        </p:blipFill>
        <p:spPr>
          <a:xfrm>
            <a:off x="390309" y="916853"/>
            <a:ext cx="11851651" cy="5870957"/>
          </a:xfrm>
          <a:prstGeom prst="rect">
            <a:avLst/>
          </a:prstGeom>
        </p:spPr>
      </p:pic>
    </p:spTree>
    <p:extLst>
      <p:ext uri="{BB962C8B-B14F-4D97-AF65-F5344CB8AC3E}">
        <p14:creationId xmlns:p14="http://schemas.microsoft.com/office/powerpoint/2010/main" val="287782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D22C7-1A7E-477F-BFD3-82CB22206A77}"/>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Opioid Use Disorder among Women</a:t>
            </a:r>
          </a:p>
        </p:txBody>
      </p:sp>
      <p:pic>
        <p:nvPicPr>
          <p:cNvPr id="14" name="Picture 13">
            <a:extLst>
              <a:ext uri="{FF2B5EF4-FFF2-40B4-BE49-F238E27FC236}">
                <a16:creationId xmlns:a16="http://schemas.microsoft.com/office/drawing/2014/main" id="{CBF68F72-38AB-4245-BD93-81986D5C40BE}"/>
              </a:ext>
            </a:extLst>
          </p:cNvPr>
          <p:cNvPicPr>
            <a:picLocks noChangeAspect="1"/>
          </p:cNvPicPr>
          <p:nvPr/>
        </p:nvPicPr>
        <p:blipFill>
          <a:blip r:embed="rId3"/>
          <a:stretch>
            <a:fillRect/>
          </a:stretch>
        </p:blipFill>
        <p:spPr>
          <a:xfrm>
            <a:off x="751680" y="916851"/>
            <a:ext cx="11467570" cy="5870957"/>
          </a:xfrm>
          <a:prstGeom prst="rect">
            <a:avLst/>
          </a:prstGeom>
        </p:spPr>
      </p:pic>
    </p:spTree>
    <p:extLst>
      <p:ext uri="{BB962C8B-B14F-4D97-AF65-F5344CB8AC3E}">
        <p14:creationId xmlns:p14="http://schemas.microsoft.com/office/powerpoint/2010/main" val="145440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B20E6-62DD-4F03-9AE5-B6C774F96BAF}"/>
              </a:ext>
            </a:extLst>
          </p:cNvPr>
          <p:cNvSpPr txBox="1"/>
          <p:nvPr/>
        </p:nvSpPr>
        <p:spPr>
          <a:xfrm>
            <a:off x="762000" y="0"/>
            <a:ext cx="10947400" cy="952500"/>
          </a:xfrm>
          <a:prstGeom prst="rect">
            <a:avLst/>
          </a:prstGeom>
          <a:noFill/>
        </p:spPr>
        <p:txBody>
          <a:bodyPr vert="horz" rtlCol="0" anchor="ctr">
            <a:noAutofit/>
          </a:bodyPr>
          <a:lstStyle/>
          <a:p>
            <a:r>
              <a:rPr lang="en-US" sz="3200" dirty="0">
                <a:solidFill>
                  <a:srgbClr val="FFFFFF"/>
                </a:solidFill>
                <a:latin typeface="Segoe UI Semibold" panose="020B0702040204020203" pitchFamily="34" charset="0"/>
              </a:rPr>
              <a:t>Treatment Gains: Number of Individuals Receiving Pharmacotherapy for Opioid Use Disorder (MAT)</a:t>
            </a:r>
          </a:p>
        </p:txBody>
      </p:sp>
      <p:pic>
        <p:nvPicPr>
          <p:cNvPr id="5" name="Picture 4">
            <a:extLst>
              <a:ext uri="{FF2B5EF4-FFF2-40B4-BE49-F238E27FC236}">
                <a16:creationId xmlns:a16="http://schemas.microsoft.com/office/drawing/2014/main" id="{BD114C81-D823-4EFB-9D78-FD6F3137201A}"/>
              </a:ext>
            </a:extLst>
          </p:cNvPr>
          <p:cNvPicPr>
            <a:picLocks noChangeAspect="1"/>
          </p:cNvPicPr>
          <p:nvPr/>
        </p:nvPicPr>
        <p:blipFill>
          <a:blip r:embed="rId3"/>
          <a:stretch>
            <a:fillRect/>
          </a:stretch>
        </p:blipFill>
        <p:spPr>
          <a:xfrm>
            <a:off x="263988" y="1240655"/>
            <a:ext cx="11833362" cy="5054022"/>
          </a:xfrm>
          <a:prstGeom prst="rect">
            <a:avLst/>
          </a:prstGeom>
        </p:spPr>
      </p:pic>
    </p:spTree>
    <p:extLst>
      <p:ext uri="{BB962C8B-B14F-4D97-AF65-F5344CB8AC3E}">
        <p14:creationId xmlns:p14="http://schemas.microsoft.com/office/powerpoint/2010/main" val="345968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490325" cy="960147"/>
          </a:xfrm>
        </p:spPr>
        <p:txBody>
          <a:bodyPr>
            <a:normAutofit/>
          </a:bodyPr>
          <a:lstStyle/>
          <a:p>
            <a:r>
              <a:rPr lang="en-US" sz="2600" dirty="0"/>
              <a:t>Summary: Opioid Misuse in the United States in 2019</a:t>
            </a:r>
          </a:p>
        </p:txBody>
      </p:sp>
      <p:sp>
        <p:nvSpPr>
          <p:cNvPr id="3" name="Content Placeholder 2"/>
          <p:cNvSpPr>
            <a:spLocks noGrp="1"/>
          </p:cNvSpPr>
          <p:nvPr>
            <p:ph idx="1"/>
          </p:nvPr>
        </p:nvSpPr>
        <p:spPr>
          <a:xfrm>
            <a:off x="179125" y="960147"/>
            <a:ext cx="12047034" cy="5819791"/>
          </a:xfrm>
          <a:noFill/>
        </p:spPr>
        <p:txBody>
          <a:bodyPr>
            <a:normAutofit/>
          </a:bodyPr>
          <a:lstStyle/>
          <a:p>
            <a:pPr lvl="0"/>
            <a:endParaRPr lang="en-US" sz="2600" dirty="0"/>
          </a:p>
          <a:p>
            <a:pPr lvl="0"/>
            <a:endParaRPr lang="en-US" dirty="0"/>
          </a:p>
          <a:p>
            <a:pPr lvl="0"/>
            <a:r>
              <a:rPr lang="en-US" dirty="0"/>
              <a:t>Opioid misuse has significantly decreased as compared to 2016-2017 for women ages 12-25.  </a:t>
            </a:r>
          </a:p>
          <a:p>
            <a:pPr lvl="0"/>
            <a:endParaRPr lang="en-US" dirty="0"/>
          </a:p>
          <a:p>
            <a:r>
              <a:rPr lang="en-US" dirty="0"/>
              <a:t>Heroin use continues to decline among women ages 18-25.</a:t>
            </a:r>
          </a:p>
          <a:p>
            <a:endParaRPr lang="en-US" dirty="0"/>
          </a:p>
          <a:p>
            <a:r>
              <a:rPr lang="en-US" dirty="0"/>
              <a:t>Buprenorphine continues to be the opioid with the highest percentage of women  acknowledging misuse of the medication. </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283015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Survey on Drug Use and Health (NSDUH)</a:t>
            </a:r>
          </a:p>
        </p:txBody>
      </p:sp>
      <p:sp>
        <p:nvSpPr>
          <p:cNvPr id="4" name="Content Placeholder 3"/>
          <p:cNvSpPr>
            <a:spLocks noGrp="1"/>
          </p:cNvSpPr>
          <p:nvPr>
            <p:ph idx="4294967295"/>
          </p:nvPr>
        </p:nvSpPr>
        <p:spPr>
          <a:xfrm>
            <a:off x="701675" y="1066799"/>
            <a:ext cx="10788650" cy="5096257"/>
          </a:xfrm>
          <a:solidFill>
            <a:schemeClr val="bg1"/>
          </a:solidFill>
        </p:spPr>
        <p:txBody>
          <a:bodyPr>
            <a:noAutofit/>
          </a:bodyPr>
          <a:lstStyle/>
          <a:p>
            <a:pPr>
              <a:tabLst>
                <a:tab pos="457200" algn="l"/>
              </a:tabLst>
            </a:pPr>
            <a:r>
              <a:rPr lang="en-US" sz="2300" dirty="0">
                <a:ea typeface="Times New Roman" panose="02020603050405020304" pitchFamily="18" charset="0"/>
                <a:cs typeface="Times New Roman" panose="02020603050405020304" pitchFamily="18" charset="0"/>
              </a:rPr>
              <a:t>NSDUH is a comprehensive household interview survey of substance use, substance use disorders, mental health, and the receipt of treatment services for these disorders in the United States.</a:t>
            </a:r>
          </a:p>
          <a:p>
            <a:pPr>
              <a:tabLst>
                <a:tab pos="457200" algn="l"/>
              </a:tabLst>
            </a:pPr>
            <a:r>
              <a:rPr lang="en-US" sz="2300" dirty="0">
                <a:ea typeface="Times New Roman" panose="02020603050405020304" pitchFamily="18" charset="0"/>
                <a:cs typeface="Times New Roman" panose="02020603050405020304" pitchFamily="18" charset="0"/>
              </a:rPr>
              <a:t>NSDUH is collected face-to-face by field interviewers who read less sensitive questions to respondents and transition respondents to audio computer assisted self‑interviewing for sensitive items.</a:t>
            </a:r>
          </a:p>
          <a:p>
            <a:pPr>
              <a:tabLst>
                <a:tab pos="457200" algn="l"/>
              </a:tabLst>
            </a:pPr>
            <a:r>
              <a:rPr lang="en-US" sz="2300" dirty="0">
                <a:ea typeface="Times New Roman" panose="02020603050405020304" pitchFamily="18" charset="0"/>
                <a:cs typeface="Times New Roman" panose="02020603050405020304" pitchFamily="18" charset="0"/>
              </a:rPr>
              <a:t>NSDUH covers the civilian, noninstitutionalized population, aged 12 or older:</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Includes: Households, college dorms, homeless in shelters, civilians on military bases </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Excludes: Active military, long-term hospital residents, prison populations, homeless not in shelters</a:t>
            </a:r>
          </a:p>
          <a:p>
            <a:pPr>
              <a:tabLst>
                <a:tab pos="457200" algn="l"/>
              </a:tabLst>
            </a:pPr>
            <a:r>
              <a:rPr lang="en-US" sz="2300" dirty="0">
                <a:ea typeface="Times New Roman" panose="02020603050405020304" pitchFamily="18" charset="0"/>
                <a:cs typeface="Times New Roman" panose="02020603050405020304" pitchFamily="18" charset="0"/>
              </a:rPr>
              <a:t>Sample includes all 50 states and DC</a:t>
            </a:r>
          </a:p>
          <a:p>
            <a:pPr>
              <a:tabLst>
                <a:tab pos="457200" algn="l"/>
              </a:tabLst>
            </a:pPr>
            <a:r>
              <a:rPr lang="en-US" sz="2300" dirty="0">
                <a:ea typeface="Times New Roman" panose="02020603050405020304" pitchFamily="18" charset="0"/>
                <a:cs typeface="Times New Roman" panose="02020603050405020304" pitchFamily="18" charset="0"/>
              </a:rPr>
              <a:t>Approximately 67,500 persons are interviewed annually</a:t>
            </a:r>
          </a:p>
          <a:p>
            <a:pPr>
              <a:tabLst>
                <a:tab pos="457200" algn="l"/>
              </a:tabLst>
            </a:pPr>
            <a:r>
              <a:rPr lang="en-US" sz="2300" dirty="0">
                <a:ea typeface="Times New Roman" panose="02020603050405020304" pitchFamily="18" charset="0"/>
                <a:cs typeface="Times New Roman" panose="02020603050405020304" pitchFamily="18" charset="0"/>
              </a:rPr>
              <a:t>Data collected from January to December </a:t>
            </a:r>
          </a:p>
        </p:txBody>
      </p:sp>
    </p:spTree>
    <p:extLst>
      <p:ext uri="{BB962C8B-B14F-4D97-AF65-F5344CB8AC3E}">
        <p14:creationId xmlns:p14="http://schemas.microsoft.com/office/powerpoint/2010/main" val="350015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4378" y="1887952"/>
            <a:ext cx="7570128"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Other Illicit Substances</a:t>
            </a:r>
          </a:p>
        </p:txBody>
      </p:sp>
    </p:spTree>
    <p:extLst>
      <p:ext uri="{BB962C8B-B14F-4D97-AF65-F5344CB8AC3E}">
        <p14:creationId xmlns:p14="http://schemas.microsoft.com/office/powerpoint/2010/main" val="360032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EC9CB-E35C-41B7-B084-CE8B8A855878}"/>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Past Month Marijuana Use for All Age Groups among Women</a:t>
            </a:r>
          </a:p>
        </p:txBody>
      </p:sp>
      <p:pic>
        <p:nvPicPr>
          <p:cNvPr id="14" name="Picture 13">
            <a:extLst>
              <a:ext uri="{FF2B5EF4-FFF2-40B4-BE49-F238E27FC236}">
                <a16:creationId xmlns:a16="http://schemas.microsoft.com/office/drawing/2014/main" id="{1862AFA2-EBF3-45DE-A4DC-AB38BE604ADF}"/>
              </a:ext>
            </a:extLst>
          </p:cNvPr>
          <p:cNvPicPr>
            <a:picLocks noChangeAspect="1"/>
          </p:cNvPicPr>
          <p:nvPr/>
        </p:nvPicPr>
        <p:blipFill>
          <a:blip r:embed="rId3"/>
          <a:stretch>
            <a:fillRect/>
          </a:stretch>
        </p:blipFill>
        <p:spPr>
          <a:xfrm>
            <a:off x="387259" y="916854"/>
            <a:ext cx="11857748" cy="5870957"/>
          </a:xfrm>
          <a:prstGeom prst="rect">
            <a:avLst/>
          </a:prstGeom>
        </p:spPr>
      </p:pic>
    </p:spTree>
    <p:extLst>
      <p:ext uri="{BB962C8B-B14F-4D97-AF65-F5344CB8AC3E}">
        <p14:creationId xmlns:p14="http://schemas.microsoft.com/office/powerpoint/2010/main" val="26937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451DFE-FD90-434F-A767-E72E0DE1EA74}"/>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Marijuana Use among Young Women (18-25 y.o.)</a:t>
            </a:r>
          </a:p>
        </p:txBody>
      </p:sp>
      <p:pic>
        <p:nvPicPr>
          <p:cNvPr id="14" name="Picture 13">
            <a:extLst>
              <a:ext uri="{FF2B5EF4-FFF2-40B4-BE49-F238E27FC236}">
                <a16:creationId xmlns:a16="http://schemas.microsoft.com/office/drawing/2014/main" id="{F341E787-2D69-4101-8718-AC61F0241AC7}"/>
              </a:ext>
            </a:extLst>
          </p:cNvPr>
          <p:cNvPicPr>
            <a:picLocks noChangeAspect="1"/>
          </p:cNvPicPr>
          <p:nvPr/>
        </p:nvPicPr>
        <p:blipFill>
          <a:blip r:embed="rId3"/>
          <a:stretch>
            <a:fillRect/>
          </a:stretch>
        </p:blipFill>
        <p:spPr>
          <a:xfrm>
            <a:off x="782500" y="916856"/>
            <a:ext cx="11473666" cy="5870957"/>
          </a:xfrm>
          <a:prstGeom prst="rect">
            <a:avLst/>
          </a:prstGeom>
        </p:spPr>
      </p:pic>
    </p:spTree>
    <p:extLst>
      <p:ext uri="{BB962C8B-B14F-4D97-AF65-F5344CB8AC3E}">
        <p14:creationId xmlns:p14="http://schemas.microsoft.com/office/powerpoint/2010/main" val="379598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6CFC80-992D-4A91-A4DC-E90FCC2192F3}"/>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Significant Increase in Marijuana Use among Adult Women 26+</a:t>
            </a:r>
          </a:p>
        </p:txBody>
      </p:sp>
      <p:pic>
        <p:nvPicPr>
          <p:cNvPr id="14" name="Picture 13">
            <a:extLst>
              <a:ext uri="{FF2B5EF4-FFF2-40B4-BE49-F238E27FC236}">
                <a16:creationId xmlns:a16="http://schemas.microsoft.com/office/drawing/2014/main" id="{D8076923-CCA8-4DD6-BFA4-C1D54AEF7EAE}"/>
              </a:ext>
            </a:extLst>
          </p:cNvPr>
          <p:cNvPicPr>
            <a:picLocks noChangeAspect="1"/>
          </p:cNvPicPr>
          <p:nvPr/>
        </p:nvPicPr>
        <p:blipFill>
          <a:blip r:embed="rId3"/>
          <a:stretch>
            <a:fillRect/>
          </a:stretch>
        </p:blipFill>
        <p:spPr>
          <a:xfrm>
            <a:off x="765565" y="916854"/>
            <a:ext cx="11473666" cy="5870957"/>
          </a:xfrm>
          <a:prstGeom prst="rect">
            <a:avLst/>
          </a:prstGeom>
        </p:spPr>
      </p:pic>
    </p:spTree>
    <p:extLst>
      <p:ext uri="{BB962C8B-B14F-4D97-AF65-F5344CB8AC3E}">
        <p14:creationId xmlns:p14="http://schemas.microsoft.com/office/powerpoint/2010/main" val="285391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A30E87-35AC-4E1C-B397-D1C21203CEA8}"/>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Marijuana Use Disorder among Women: Significant Increase for 12-17 y.o.</a:t>
            </a:r>
          </a:p>
        </p:txBody>
      </p:sp>
      <p:pic>
        <p:nvPicPr>
          <p:cNvPr id="14" name="Picture 13">
            <a:extLst>
              <a:ext uri="{FF2B5EF4-FFF2-40B4-BE49-F238E27FC236}">
                <a16:creationId xmlns:a16="http://schemas.microsoft.com/office/drawing/2014/main" id="{9256083D-DF49-4B4E-8875-C4553863067D}"/>
              </a:ext>
            </a:extLst>
          </p:cNvPr>
          <p:cNvPicPr>
            <a:picLocks noChangeAspect="1"/>
          </p:cNvPicPr>
          <p:nvPr/>
        </p:nvPicPr>
        <p:blipFill>
          <a:blip r:embed="rId3"/>
          <a:stretch>
            <a:fillRect/>
          </a:stretch>
        </p:blipFill>
        <p:spPr>
          <a:xfrm>
            <a:off x="373372" y="916852"/>
            <a:ext cx="11851651" cy="5870957"/>
          </a:xfrm>
          <a:prstGeom prst="rect">
            <a:avLst/>
          </a:prstGeom>
        </p:spPr>
      </p:pic>
    </p:spTree>
    <p:extLst>
      <p:ext uri="{BB962C8B-B14F-4D97-AF65-F5344CB8AC3E}">
        <p14:creationId xmlns:p14="http://schemas.microsoft.com/office/powerpoint/2010/main" val="2301194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12343-72CD-4B0E-A238-24E4077A07E2}"/>
              </a:ext>
            </a:extLst>
          </p:cNvPr>
          <p:cNvSpPr txBox="1"/>
          <p:nvPr/>
        </p:nvSpPr>
        <p:spPr>
          <a:xfrm>
            <a:off x="381000" y="0"/>
            <a:ext cx="116586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Past Month Substance Use among Pregnant Women</a:t>
            </a:r>
          </a:p>
        </p:txBody>
      </p:sp>
      <p:pic>
        <p:nvPicPr>
          <p:cNvPr id="9" name="Picture 8">
            <a:extLst>
              <a:ext uri="{FF2B5EF4-FFF2-40B4-BE49-F238E27FC236}">
                <a16:creationId xmlns:a16="http://schemas.microsoft.com/office/drawing/2014/main" id="{4E2E82BF-1F1B-4403-AC6A-9DB8D5B2B9A7}"/>
              </a:ext>
            </a:extLst>
          </p:cNvPr>
          <p:cNvPicPr>
            <a:picLocks noChangeAspect="1"/>
          </p:cNvPicPr>
          <p:nvPr/>
        </p:nvPicPr>
        <p:blipFill>
          <a:blip r:embed="rId3"/>
          <a:stretch>
            <a:fillRect/>
          </a:stretch>
        </p:blipFill>
        <p:spPr>
          <a:xfrm>
            <a:off x="370325" y="916854"/>
            <a:ext cx="11857748" cy="5870957"/>
          </a:xfrm>
          <a:prstGeom prst="rect">
            <a:avLst/>
          </a:prstGeom>
        </p:spPr>
      </p:pic>
    </p:spTree>
    <p:extLst>
      <p:ext uri="{BB962C8B-B14F-4D97-AF65-F5344CB8AC3E}">
        <p14:creationId xmlns:p14="http://schemas.microsoft.com/office/powerpoint/2010/main" val="204020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3DA9A7-9681-4023-ADFB-F393987969EC}"/>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Marijuana Use among Women by Pregnancy Status</a:t>
            </a:r>
          </a:p>
        </p:txBody>
      </p:sp>
      <p:pic>
        <p:nvPicPr>
          <p:cNvPr id="16" name="Picture 15">
            <a:extLst>
              <a:ext uri="{FF2B5EF4-FFF2-40B4-BE49-F238E27FC236}">
                <a16:creationId xmlns:a16="http://schemas.microsoft.com/office/drawing/2014/main" id="{ACD67AA7-A98A-487D-979B-354F9C2B4755}"/>
              </a:ext>
            </a:extLst>
          </p:cNvPr>
          <p:cNvPicPr>
            <a:picLocks noChangeAspect="1"/>
          </p:cNvPicPr>
          <p:nvPr/>
        </p:nvPicPr>
        <p:blipFill>
          <a:blip r:embed="rId3"/>
          <a:stretch>
            <a:fillRect/>
          </a:stretch>
        </p:blipFill>
        <p:spPr>
          <a:xfrm>
            <a:off x="765565" y="916852"/>
            <a:ext cx="11473666" cy="5870957"/>
          </a:xfrm>
          <a:prstGeom prst="rect">
            <a:avLst/>
          </a:prstGeom>
        </p:spPr>
      </p:pic>
    </p:spTree>
    <p:extLst>
      <p:ext uri="{BB962C8B-B14F-4D97-AF65-F5344CB8AC3E}">
        <p14:creationId xmlns:p14="http://schemas.microsoft.com/office/powerpoint/2010/main" val="254139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375439-436D-4211-8836-7446D09EBD07}"/>
              </a:ext>
            </a:extLst>
          </p:cNvPr>
          <p:cNvSpPr txBox="1"/>
          <p:nvPr/>
        </p:nvSpPr>
        <p:spPr>
          <a:xfrm>
            <a:off x="152400" y="0"/>
            <a:ext cx="11887200" cy="927100"/>
          </a:xfrm>
          <a:prstGeom prst="rect">
            <a:avLst/>
          </a:prstGeom>
          <a:noFill/>
        </p:spPr>
        <p:txBody>
          <a:bodyPr vert="horz" rtlCol="0" anchor="ctr">
            <a:normAutofit/>
          </a:bodyPr>
          <a:lstStyle/>
          <a:p>
            <a:pPr algn="ctr"/>
            <a:r>
              <a:rPr lang="en-US" sz="2600" dirty="0">
                <a:solidFill>
                  <a:srgbClr val="FFFFFF"/>
                </a:solidFill>
                <a:latin typeface="Segoe UI Semibold" panose="020B0702040204020203" pitchFamily="34" charset="0"/>
              </a:rPr>
              <a:t>Daily or Almost Daily Marijuana Use among Women by Pregnancy Status</a:t>
            </a:r>
          </a:p>
        </p:txBody>
      </p:sp>
      <p:pic>
        <p:nvPicPr>
          <p:cNvPr id="16" name="Picture 15">
            <a:extLst>
              <a:ext uri="{FF2B5EF4-FFF2-40B4-BE49-F238E27FC236}">
                <a16:creationId xmlns:a16="http://schemas.microsoft.com/office/drawing/2014/main" id="{6FBA0DCD-C4D3-4FC2-85AA-639F0D7194BF}"/>
              </a:ext>
            </a:extLst>
          </p:cNvPr>
          <p:cNvPicPr>
            <a:picLocks noChangeAspect="1"/>
          </p:cNvPicPr>
          <p:nvPr/>
        </p:nvPicPr>
        <p:blipFill>
          <a:blip r:embed="rId3"/>
          <a:stretch>
            <a:fillRect/>
          </a:stretch>
        </p:blipFill>
        <p:spPr>
          <a:xfrm>
            <a:off x="765566" y="916852"/>
            <a:ext cx="11473666" cy="5870957"/>
          </a:xfrm>
          <a:prstGeom prst="rect">
            <a:avLst/>
          </a:prstGeom>
        </p:spPr>
      </p:pic>
    </p:spTree>
    <p:extLst>
      <p:ext uri="{BB962C8B-B14F-4D97-AF65-F5344CB8AC3E}">
        <p14:creationId xmlns:p14="http://schemas.microsoft.com/office/powerpoint/2010/main" val="2192710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1219200"/>
          </a:xfrm>
        </p:spPr>
        <p:txBody>
          <a:bodyPr>
            <a:normAutofit fontScale="90000"/>
          </a:bodyPr>
          <a:lstStyle/>
          <a:p>
            <a:r>
              <a:rPr lang="en-US" sz="3100" dirty="0"/>
              <a:t>Past Year Substance Use and Mental Health Issues among Pregnant Women Aged 15 to 44 by Marijuana Use Status</a:t>
            </a:r>
            <a:br>
              <a:rPr lang="en-US" sz="3600" b="1" dirty="0">
                <a:solidFill>
                  <a:srgbClr val="000000"/>
                </a:solidFill>
                <a:latin typeface="Calibri" panose="020F0502020204030204" pitchFamily="34" charset="0"/>
              </a:rPr>
            </a:br>
            <a:endParaRPr lang="en-US" dirty="0"/>
          </a:p>
        </p:txBody>
      </p:sp>
      <p:pic>
        <p:nvPicPr>
          <p:cNvPr id="5" name="Picture 4">
            <a:extLst>
              <a:ext uri="{FF2B5EF4-FFF2-40B4-BE49-F238E27FC236}">
                <a16:creationId xmlns:a16="http://schemas.microsoft.com/office/drawing/2014/main" id="{8274463E-0BA6-4C2C-9B00-E4467F24351D}"/>
              </a:ext>
            </a:extLst>
          </p:cNvPr>
          <p:cNvPicPr>
            <a:picLocks noChangeAspect="1"/>
          </p:cNvPicPr>
          <p:nvPr/>
        </p:nvPicPr>
        <p:blipFill>
          <a:blip r:embed="rId3"/>
          <a:stretch>
            <a:fillRect/>
          </a:stretch>
        </p:blipFill>
        <p:spPr>
          <a:xfrm>
            <a:off x="1730470" y="901944"/>
            <a:ext cx="10492125" cy="5968501"/>
          </a:xfrm>
          <a:prstGeom prst="rect">
            <a:avLst/>
          </a:prstGeom>
        </p:spPr>
      </p:pic>
    </p:spTree>
    <p:extLst>
      <p:ext uri="{BB962C8B-B14F-4D97-AF65-F5344CB8AC3E}">
        <p14:creationId xmlns:p14="http://schemas.microsoft.com/office/powerpoint/2010/main" val="329142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Marijuana Use: Health Concerns</a:t>
            </a:r>
          </a:p>
        </p:txBody>
      </p:sp>
      <p:sp>
        <p:nvSpPr>
          <p:cNvPr id="3" name="Content Placeholder 2"/>
          <p:cNvSpPr>
            <a:spLocks noGrp="1"/>
          </p:cNvSpPr>
          <p:nvPr>
            <p:ph idx="1"/>
          </p:nvPr>
        </p:nvSpPr>
        <p:spPr>
          <a:xfrm>
            <a:off x="46037" y="933477"/>
            <a:ext cx="11963400" cy="5715000"/>
          </a:xfrm>
        </p:spPr>
        <p:txBody>
          <a:bodyPr>
            <a:normAutofit/>
          </a:bodyPr>
          <a:lstStyle/>
          <a:p>
            <a:endParaRPr lang="en-US" sz="2000" dirty="0"/>
          </a:p>
          <a:p>
            <a:r>
              <a:rPr lang="en-US" dirty="0"/>
              <a:t>Past month marijuana use has significantly increased across all age groups for women as compared to 2016.</a:t>
            </a:r>
          </a:p>
          <a:p>
            <a:endParaRPr lang="en-US" dirty="0"/>
          </a:p>
          <a:p>
            <a:r>
              <a:rPr lang="en-US" dirty="0"/>
              <a:t>There were significant increases in marijuana use among adult women ages 26 and older.</a:t>
            </a:r>
          </a:p>
          <a:p>
            <a:endParaRPr lang="en-US" dirty="0"/>
          </a:p>
          <a:p>
            <a:r>
              <a:rPr lang="en-US" dirty="0"/>
              <a:t>Marijuana use disorder among young women ages 12-17 significantly increased.</a:t>
            </a:r>
          </a:p>
          <a:p>
            <a:endParaRPr lang="en-US" dirty="0"/>
          </a:p>
          <a:p>
            <a:r>
              <a:rPr lang="en-US" dirty="0"/>
              <a:t>There were slight increases in past month marijuana use and daily or almost daily marijuana use in women that were pregnant.  There were significant increases in both categories for women that were not pregnant as compared to 2018.</a:t>
            </a:r>
          </a:p>
          <a:p>
            <a:endParaRPr lang="en-US" dirty="0"/>
          </a:p>
        </p:txBody>
      </p:sp>
    </p:spTree>
    <p:extLst>
      <p:ext uri="{BB962C8B-B14F-4D97-AF65-F5344CB8AC3E}">
        <p14:creationId xmlns:p14="http://schemas.microsoft.com/office/powerpoint/2010/main" val="335926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Use NSDUH?</a:t>
            </a:r>
          </a:p>
        </p:txBody>
      </p:sp>
      <p:sp>
        <p:nvSpPr>
          <p:cNvPr id="3" name="Content Placeholder 2"/>
          <p:cNvSpPr>
            <a:spLocks noGrp="1"/>
          </p:cNvSpPr>
          <p:nvPr>
            <p:ph idx="1"/>
          </p:nvPr>
        </p:nvSpPr>
        <p:spPr/>
        <p:txBody>
          <a:bodyPr/>
          <a:lstStyle/>
          <a:p>
            <a:r>
              <a:rPr lang="en-US" sz="2800" dirty="0"/>
              <a:t>Provides a window into the state of substance use and mental health issues in the United States</a:t>
            </a:r>
          </a:p>
          <a:p>
            <a:r>
              <a:rPr lang="en-US" sz="2800" dirty="0"/>
              <a:t>Helps to guide policy directions in addressing: </a:t>
            </a:r>
          </a:p>
          <a:p>
            <a:pPr lvl="1"/>
            <a:r>
              <a:rPr lang="en-US" sz="2800" dirty="0"/>
              <a:t>problem substances</a:t>
            </a:r>
          </a:p>
          <a:p>
            <a:pPr lvl="1"/>
            <a:r>
              <a:rPr lang="en-US" sz="2800" dirty="0"/>
              <a:t>prevalence of mental illness</a:t>
            </a:r>
          </a:p>
          <a:p>
            <a:pPr lvl="1"/>
            <a:r>
              <a:rPr lang="en-US" sz="2800" dirty="0"/>
              <a:t>intersection of substance use and mental health issues</a:t>
            </a:r>
          </a:p>
          <a:p>
            <a:pPr lvl="1"/>
            <a:r>
              <a:rPr lang="en-US" sz="2800" dirty="0"/>
              <a:t>provides insights that can be studied in the context of data from other agencies to help in decision-making about what types of resources are needed and where resources should be directed</a:t>
            </a:r>
          </a:p>
          <a:p>
            <a:endParaRPr lang="en-US" dirty="0"/>
          </a:p>
        </p:txBody>
      </p:sp>
    </p:spTree>
    <p:extLst>
      <p:ext uri="{BB962C8B-B14F-4D97-AF65-F5344CB8AC3E}">
        <p14:creationId xmlns:p14="http://schemas.microsoft.com/office/powerpoint/2010/main" val="367658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CBC0FE-CCFA-4713-A7F8-937804EAA32F}"/>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Cocaine Use among Women</a:t>
            </a:r>
          </a:p>
        </p:txBody>
      </p:sp>
      <p:pic>
        <p:nvPicPr>
          <p:cNvPr id="14" name="Picture 13">
            <a:extLst>
              <a:ext uri="{FF2B5EF4-FFF2-40B4-BE49-F238E27FC236}">
                <a16:creationId xmlns:a16="http://schemas.microsoft.com/office/drawing/2014/main" id="{967D201F-2896-429A-A656-86FE4CA199B2}"/>
              </a:ext>
            </a:extLst>
          </p:cNvPr>
          <p:cNvPicPr>
            <a:picLocks noChangeAspect="1"/>
          </p:cNvPicPr>
          <p:nvPr/>
        </p:nvPicPr>
        <p:blipFill>
          <a:blip r:embed="rId3"/>
          <a:stretch>
            <a:fillRect/>
          </a:stretch>
        </p:blipFill>
        <p:spPr>
          <a:xfrm>
            <a:off x="370324" y="916854"/>
            <a:ext cx="11857748" cy="5870957"/>
          </a:xfrm>
          <a:prstGeom prst="rect">
            <a:avLst/>
          </a:prstGeom>
        </p:spPr>
      </p:pic>
    </p:spTree>
    <p:extLst>
      <p:ext uri="{BB962C8B-B14F-4D97-AF65-F5344CB8AC3E}">
        <p14:creationId xmlns:p14="http://schemas.microsoft.com/office/powerpoint/2010/main" val="56683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0BE4F-470E-4AF7-9F7A-D30A3F259116}"/>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Methamphetamine Use among Women</a:t>
            </a:r>
          </a:p>
        </p:txBody>
      </p:sp>
      <p:pic>
        <p:nvPicPr>
          <p:cNvPr id="14" name="Picture 13">
            <a:extLst>
              <a:ext uri="{FF2B5EF4-FFF2-40B4-BE49-F238E27FC236}">
                <a16:creationId xmlns:a16="http://schemas.microsoft.com/office/drawing/2014/main" id="{A5F73B66-511E-4601-B57B-C12A3F35CE12}"/>
              </a:ext>
            </a:extLst>
          </p:cNvPr>
          <p:cNvPicPr>
            <a:picLocks noChangeAspect="1"/>
          </p:cNvPicPr>
          <p:nvPr/>
        </p:nvPicPr>
        <p:blipFill>
          <a:blip r:embed="rId3"/>
          <a:stretch>
            <a:fillRect/>
          </a:stretch>
        </p:blipFill>
        <p:spPr>
          <a:xfrm>
            <a:off x="390308" y="916853"/>
            <a:ext cx="11851651" cy="5870957"/>
          </a:xfrm>
          <a:prstGeom prst="rect">
            <a:avLst/>
          </a:prstGeom>
        </p:spPr>
      </p:pic>
    </p:spTree>
    <p:extLst>
      <p:ext uri="{BB962C8B-B14F-4D97-AF65-F5344CB8AC3E}">
        <p14:creationId xmlns:p14="http://schemas.microsoft.com/office/powerpoint/2010/main" val="53228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C82155-856A-4BE2-81EC-0E2E8A06FBE7}"/>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Misuse of Prescription Stimulants among Women</a:t>
            </a:r>
          </a:p>
        </p:txBody>
      </p:sp>
      <p:pic>
        <p:nvPicPr>
          <p:cNvPr id="14" name="Picture 13">
            <a:extLst>
              <a:ext uri="{FF2B5EF4-FFF2-40B4-BE49-F238E27FC236}">
                <a16:creationId xmlns:a16="http://schemas.microsoft.com/office/drawing/2014/main" id="{2B422BA5-7C1B-4F56-BFE6-A1C52DC492B5}"/>
              </a:ext>
            </a:extLst>
          </p:cNvPr>
          <p:cNvPicPr>
            <a:picLocks noChangeAspect="1"/>
          </p:cNvPicPr>
          <p:nvPr/>
        </p:nvPicPr>
        <p:blipFill>
          <a:blip r:embed="rId3"/>
          <a:stretch>
            <a:fillRect/>
          </a:stretch>
        </p:blipFill>
        <p:spPr>
          <a:xfrm>
            <a:off x="390308" y="916854"/>
            <a:ext cx="11851651" cy="5870957"/>
          </a:xfrm>
          <a:prstGeom prst="rect">
            <a:avLst/>
          </a:prstGeom>
        </p:spPr>
      </p:pic>
    </p:spTree>
    <p:extLst>
      <p:ext uri="{BB962C8B-B14F-4D97-AF65-F5344CB8AC3E}">
        <p14:creationId xmlns:p14="http://schemas.microsoft.com/office/powerpoint/2010/main" val="1708935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5BA76-FBA6-4074-BAD6-58A2D70307E9}"/>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LSD </a:t>
            </a:r>
            <a:r>
              <a:rPr lang="en-US" sz="2800" dirty="0">
                <a:solidFill>
                  <a:srgbClr val="FFFFFF"/>
                </a:solidFill>
                <a:latin typeface="Segoe UI Semibold" panose="020B0702040204020203" pitchFamily="34" charset="0"/>
              </a:rPr>
              <a:t>Use </a:t>
            </a: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among Women</a:t>
            </a:r>
            <a:r>
              <a:rPr lang="en-US" sz="2800" dirty="0">
                <a:solidFill>
                  <a:srgbClr val="FFFFFF"/>
                </a:solidFill>
                <a:latin typeface="Segoe UI Semibold" panose="020B0702040204020203" pitchFamily="34" charset="0"/>
              </a:rPr>
              <a:t> for All Age Groups</a:t>
            </a:r>
            <a:endPar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endParaRPr>
          </a:p>
        </p:txBody>
      </p:sp>
      <p:pic>
        <p:nvPicPr>
          <p:cNvPr id="14" name="Picture 13">
            <a:extLst>
              <a:ext uri="{FF2B5EF4-FFF2-40B4-BE49-F238E27FC236}">
                <a16:creationId xmlns:a16="http://schemas.microsoft.com/office/drawing/2014/main" id="{2D1B9E0C-C1C9-4A6D-8168-7483692074AB}"/>
              </a:ext>
            </a:extLst>
          </p:cNvPr>
          <p:cNvPicPr>
            <a:picLocks noChangeAspect="1"/>
          </p:cNvPicPr>
          <p:nvPr/>
        </p:nvPicPr>
        <p:blipFill>
          <a:blip r:embed="rId3"/>
          <a:stretch>
            <a:fillRect/>
          </a:stretch>
        </p:blipFill>
        <p:spPr>
          <a:xfrm>
            <a:off x="363608" y="915555"/>
            <a:ext cx="11851651" cy="5870957"/>
          </a:xfrm>
          <a:prstGeom prst="rect">
            <a:avLst/>
          </a:prstGeom>
        </p:spPr>
      </p:pic>
    </p:spTree>
    <p:extLst>
      <p:ext uri="{BB962C8B-B14F-4D97-AF65-F5344CB8AC3E}">
        <p14:creationId xmlns:p14="http://schemas.microsoft.com/office/powerpoint/2010/main" val="2535876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2039600" cy="960147"/>
          </a:xfrm>
        </p:spPr>
        <p:txBody>
          <a:bodyPr>
            <a:normAutofit/>
          </a:bodyPr>
          <a:lstStyle/>
          <a:p>
            <a:r>
              <a:rPr lang="en-US" sz="2600" dirty="0"/>
              <a:t>Summary: Other Substance Use in the United States in 2019 Compared to 2018</a:t>
            </a:r>
          </a:p>
        </p:txBody>
      </p:sp>
      <p:sp>
        <p:nvSpPr>
          <p:cNvPr id="3" name="Content Placeholder 2"/>
          <p:cNvSpPr>
            <a:spLocks noGrp="1"/>
          </p:cNvSpPr>
          <p:nvPr>
            <p:ph idx="1"/>
          </p:nvPr>
        </p:nvSpPr>
        <p:spPr>
          <a:xfrm>
            <a:off x="152400" y="960149"/>
            <a:ext cx="12039600" cy="5516852"/>
          </a:xfrm>
          <a:noFill/>
        </p:spPr>
        <p:txBody>
          <a:bodyPr>
            <a:normAutofit/>
          </a:bodyPr>
          <a:lstStyle/>
          <a:p>
            <a:endParaRPr lang="en-US" dirty="0"/>
          </a:p>
          <a:p>
            <a:r>
              <a:rPr lang="en-US" dirty="0"/>
              <a:t>Cocaine use in women of all ages remained stable.</a:t>
            </a:r>
          </a:p>
          <a:p>
            <a:endParaRPr lang="en-US" dirty="0"/>
          </a:p>
          <a:p>
            <a:r>
              <a:rPr lang="en-US" dirty="0"/>
              <a:t>Methamphetamine use in women ages 26 or older significantly increases as compared to 2017.</a:t>
            </a:r>
          </a:p>
          <a:p>
            <a:endParaRPr lang="en-US" dirty="0"/>
          </a:p>
          <a:p>
            <a:r>
              <a:rPr lang="en-US" dirty="0"/>
              <a:t>Misuse of prescription stimulants by women ages 18-25 significantly decreased when compared to 2016-2018.</a:t>
            </a:r>
          </a:p>
          <a:p>
            <a:endParaRPr lang="en-US" dirty="0"/>
          </a:p>
          <a:p>
            <a:r>
              <a:rPr lang="en-US" dirty="0"/>
              <a:t>LSD use among women significantly increased for women ages 26 or older when compared to 2016.</a:t>
            </a:r>
          </a:p>
          <a:p>
            <a:pPr marL="0" indent="0">
              <a:buNone/>
            </a:pPr>
            <a:endParaRPr lang="en-US" strike="sngStrike" dirty="0"/>
          </a:p>
          <a:p>
            <a:endParaRPr lang="en-US" dirty="0"/>
          </a:p>
          <a:p>
            <a:pPr marL="0" indent="0" algn="ctr">
              <a:buNone/>
            </a:pPr>
            <a:endParaRPr lang="en-US" b="1" dirty="0"/>
          </a:p>
          <a:p>
            <a:pPr marL="0" indent="0">
              <a:buNone/>
            </a:pPr>
            <a:endParaRPr lang="en-US" dirty="0"/>
          </a:p>
        </p:txBody>
      </p:sp>
    </p:spTree>
    <p:extLst>
      <p:ext uri="{BB962C8B-B14F-4D97-AF65-F5344CB8AC3E}">
        <p14:creationId xmlns:p14="http://schemas.microsoft.com/office/powerpoint/2010/main" val="374161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743200"/>
            <a:ext cx="7369903" cy="584775"/>
          </a:xfrm>
          <a:prstGeom prst="rect">
            <a:avLst/>
          </a:prstGeom>
          <a:noFill/>
        </p:spPr>
        <p:txBody>
          <a:bodyPr wrap="none" rtlCol="0">
            <a:spAutoFit/>
          </a:bodyPr>
          <a:lstStyle/>
          <a:p>
            <a:r>
              <a:rPr lang="en-US" sz="3200" b="1" dirty="0"/>
              <a:t>Polysubstance Use and Mental Illness</a:t>
            </a:r>
          </a:p>
        </p:txBody>
      </p:sp>
    </p:spTree>
    <p:extLst>
      <p:ext uri="{BB962C8B-B14F-4D97-AF65-F5344CB8AC3E}">
        <p14:creationId xmlns:p14="http://schemas.microsoft.com/office/powerpoint/2010/main" val="2135405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C67C8-24B1-4237-8EC9-E28E4A4847E5}"/>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Alcohol Use Related to Other Substance Use, MDE and SMI among Women</a:t>
            </a:r>
          </a:p>
        </p:txBody>
      </p:sp>
      <p:pic>
        <p:nvPicPr>
          <p:cNvPr id="16" name="Picture 15">
            <a:extLst>
              <a:ext uri="{FF2B5EF4-FFF2-40B4-BE49-F238E27FC236}">
                <a16:creationId xmlns:a16="http://schemas.microsoft.com/office/drawing/2014/main" id="{D3D296F7-0DC9-47E7-AA67-48323B763C2C}"/>
              </a:ext>
            </a:extLst>
          </p:cNvPr>
          <p:cNvPicPr>
            <a:picLocks noChangeAspect="1"/>
          </p:cNvPicPr>
          <p:nvPr/>
        </p:nvPicPr>
        <p:blipFill>
          <a:blip r:embed="rId3"/>
          <a:stretch>
            <a:fillRect/>
          </a:stretch>
        </p:blipFill>
        <p:spPr>
          <a:xfrm>
            <a:off x="527737" y="897970"/>
            <a:ext cx="11699238" cy="5870957"/>
          </a:xfrm>
          <a:prstGeom prst="rect">
            <a:avLst/>
          </a:prstGeom>
        </p:spPr>
      </p:pic>
    </p:spTree>
    <p:extLst>
      <p:ext uri="{BB962C8B-B14F-4D97-AF65-F5344CB8AC3E}">
        <p14:creationId xmlns:p14="http://schemas.microsoft.com/office/powerpoint/2010/main" val="3168413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F72E5-48BC-4DAF-AD82-CF69DDDA9394}"/>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Marijuana Use Related to Other Substance Use, MDE and SMI among Women</a:t>
            </a:r>
          </a:p>
        </p:txBody>
      </p:sp>
      <p:pic>
        <p:nvPicPr>
          <p:cNvPr id="16" name="Picture 15">
            <a:extLst>
              <a:ext uri="{FF2B5EF4-FFF2-40B4-BE49-F238E27FC236}">
                <a16:creationId xmlns:a16="http://schemas.microsoft.com/office/drawing/2014/main" id="{DECDA183-5E62-4CF0-BEC0-EC71E6AA77F4}"/>
              </a:ext>
            </a:extLst>
          </p:cNvPr>
          <p:cNvPicPr>
            <a:picLocks noChangeAspect="1"/>
          </p:cNvPicPr>
          <p:nvPr/>
        </p:nvPicPr>
        <p:blipFill>
          <a:blip r:embed="rId3"/>
          <a:stretch>
            <a:fillRect/>
          </a:stretch>
        </p:blipFill>
        <p:spPr>
          <a:xfrm>
            <a:off x="545322" y="897968"/>
            <a:ext cx="11699238" cy="5870957"/>
          </a:xfrm>
          <a:prstGeom prst="rect">
            <a:avLst/>
          </a:prstGeom>
        </p:spPr>
      </p:pic>
    </p:spTree>
    <p:extLst>
      <p:ext uri="{BB962C8B-B14F-4D97-AF65-F5344CB8AC3E}">
        <p14:creationId xmlns:p14="http://schemas.microsoft.com/office/powerpoint/2010/main" val="239025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591" y="67270"/>
            <a:ext cx="1203960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a:ea typeface="+mn-ea"/>
                <a:cs typeface="+mn-cs"/>
              </a:rPr>
              <a:t>Comparison of Rates of Mental/Substance Use Disorders Associated with Marijuana Use among Women: National vs. Colorado Data from the National Survey on Drug Use and Health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13" name="Picture 12">
            <a:extLst>
              <a:ext uri="{FF2B5EF4-FFF2-40B4-BE49-F238E27FC236}">
                <a16:creationId xmlns:a16="http://schemas.microsoft.com/office/drawing/2014/main" id="{2F9B3C07-A3AA-4DB2-8953-AC43C946CBCF}"/>
              </a:ext>
            </a:extLst>
          </p:cNvPr>
          <p:cNvPicPr>
            <a:picLocks noChangeAspect="1"/>
          </p:cNvPicPr>
          <p:nvPr/>
        </p:nvPicPr>
        <p:blipFill>
          <a:blip r:embed="rId3"/>
          <a:stretch>
            <a:fillRect/>
          </a:stretch>
        </p:blipFill>
        <p:spPr>
          <a:xfrm>
            <a:off x="158456" y="909460"/>
            <a:ext cx="11699238" cy="5883150"/>
          </a:xfrm>
          <a:prstGeom prst="rect">
            <a:avLst/>
          </a:prstGeom>
        </p:spPr>
      </p:pic>
    </p:spTree>
    <p:extLst>
      <p:ext uri="{BB962C8B-B14F-4D97-AF65-F5344CB8AC3E}">
        <p14:creationId xmlns:p14="http://schemas.microsoft.com/office/powerpoint/2010/main" val="1998454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E43F8-8E17-472B-A272-9CEAF6E267D9}"/>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Opioid Misuse Related to Other Substance Use, MDE and SMI among Women</a:t>
            </a:r>
          </a:p>
        </p:txBody>
      </p:sp>
      <p:pic>
        <p:nvPicPr>
          <p:cNvPr id="16" name="Picture 15">
            <a:extLst>
              <a:ext uri="{FF2B5EF4-FFF2-40B4-BE49-F238E27FC236}">
                <a16:creationId xmlns:a16="http://schemas.microsoft.com/office/drawing/2014/main" id="{19976A35-4FAC-445E-81CB-84BC56267285}"/>
              </a:ext>
            </a:extLst>
          </p:cNvPr>
          <p:cNvPicPr>
            <a:picLocks noChangeAspect="1"/>
          </p:cNvPicPr>
          <p:nvPr/>
        </p:nvPicPr>
        <p:blipFill>
          <a:blip r:embed="rId3"/>
          <a:stretch>
            <a:fillRect/>
          </a:stretch>
        </p:blipFill>
        <p:spPr>
          <a:xfrm>
            <a:off x="545322" y="915555"/>
            <a:ext cx="11699238" cy="5870957"/>
          </a:xfrm>
          <a:prstGeom prst="rect">
            <a:avLst/>
          </a:prstGeom>
        </p:spPr>
      </p:pic>
    </p:spTree>
    <p:extLst>
      <p:ext uri="{BB962C8B-B14F-4D97-AF65-F5344CB8AC3E}">
        <p14:creationId xmlns:p14="http://schemas.microsoft.com/office/powerpoint/2010/main" val="175910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rmAutofit fontScale="90000"/>
          </a:bodyPr>
          <a:lstStyle/>
          <a:p>
            <a:r>
              <a:rPr lang="en-US" dirty="0"/>
              <a:t>Mental Illness and Substance Use Disorders in America among Women (</a:t>
            </a:r>
            <a:r>
              <a:rPr lang="en-US" u="sng" dirty="0"/>
              <a:t>&gt;</a:t>
            </a:r>
            <a:r>
              <a:rPr lang="en-US" dirty="0"/>
              <a:t>18 </a:t>
            </a:r>
            <a:r>
              <a:rPr lang="en-US" dirty="0" err="1"/>
              <a:t>y.o</a:t>
            </a:r>
            <a:r>
              <a:rPr lang="en-US" dirty="0"/>
              <a:t>.)</a:t>
            </a:r>
          </a:p>
        </p:txBody>
      </p:sp>
      <p:pic>
        <p:nvPicPr>
          <p:cNvPr id="9" name="Picture 8">
            <a:extLst>
              <a:ext uri="{FF2B5EF4-FFF2-40B4-BE49-F238E27FC236}">
                <a16:creationId xmlns:a16="http://schemas.microsoft.com/office/drawing/2014/main" id="{ECEF3C6D-95A0-4CA9-B85B-8C699AF54648}"/>
              </a:ext>
            </a:extLst>
          </p:cNvPr>
          <p:cNvPicPr>
            <a:picLocks noChangeAspect="1"/>
          </p:cNvPicPr>
          <p:nvPr/>
        </p:nvPicPr>
        <p:blipFill>
          <a:blip r:embed="rId3"/>
          <a:stretch>
            <a:fillRect/>
          </a:stretch>
        </p:blipFill>
        <p:spPr>
          <a:xfrm>
            <a:off x="226048" y="896865"/>
            <a:ext cx="11943099" cy="5877053"/>
          </a:xfrm>
          <a:prstGeom prst="rect">
            <a:avLst/>
          </a:prstGeom>
        </p:spPr>
      </p:pic>
    </p:spTree>
    <p:extLst>
      <p:ext uri="{BB962C8B-B14F-4D97-AF65-F5344CB8AC3E}">
        <p14:creationId xmlns:p14="http://schemas.microsoft.com/office/powerpoint/2010/main" val="144671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453A5-FB86-4A01-88BD-442B2CA1D1F2}"/>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Methamphetamine Use Related to Other Substance Use, MDE and SMI among Women</a:t>
            </a:r>
          </a:p>
        </p:txBody>
      </p:sp>
      <p:pic>
        <p:nvPicPr>
          <p:cNvPr id="16" name="Picture 15">
            <a:extLst>
              <a:ext uri="{FF2B5EF4-FFF2-40B4-BE49-F238E27FC236}">
                <a16:creationId xmlns:a16="http://schemas.microsoft.com/office/drawing/2014/main" id="{908FB80C-BC32-4FAF-A348-8C10F8324E89}"/>
              </a:ext>
            </a:extLst>
          </p:cNvPr>
          <p:cNvPicPr>
            <a:picLocks noChangeAspect="1"/>
          </p:cNvPicPr>
          <p:nvPr/>
        </p:nvPicPr>
        <p:blipFill>
          <a:blip r:embed="rId3"/>
          <a:stretch>
            <a:fillRect/>
          </a:stretch>
        </p:blipFill>
        <p:spPr>
          <a:xfrm>
            <a:off x="545318" y="915556"/>
            <a:ext cx="11699238" cy="5870957"/>
          </a:xfrm>
          <a:prstGeom prst="rect">
            <a:avLst/>
          </a:prstGeom>
        </p:spPr>
      </p:pic>
    </p:spTree>
    <p:extLst>
      <p:ext uri="{BB962C8B-B14F-4D97-AF65-F5344CB8AC3E}">
        <p14:creationId xmlns:p14="http://schemas.microsoft.com/office/powerpoint/2010/main" val="355701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65150" y="1752600"/>
            <a:ext cx="10788650" cy="4668838"/>
          </a:xfrm>
        </p:spPr>
        <p:txBody>
          <a:bodyPr/>
          <a:lstStyle/>
          <a:p>
            <a:r>
              <a:rPr lang="en-US" dirty="0"/>
              <a:t>Polysubstance use is common—if a person is having problems with one substance, they are likely using and may be having problems with other substances</a:t>
            </a:r>
          </a:p>
          <a:p>
            <a:r>
              <a:rPr lang="en-US" dirty="0"/>
              <a:t>Treatment providers must screen for and treat all substance use disorders and problem substance use</a:t>
            </a:r>
          </a:p>
          <a:p>
            <a:r>
              <a:rPr lang="en-US" dirty="0"/>
              <a:t>Association of substance misuse and mental illness is clear—we must all do a better job of helping Americans understand these relationships and risks</a:t>
            </a:r>
          </a:p>
        </p:txBody>
      </p:sp>
    </p:spTree>
    <p:extLst>
      <p:ext uri="{BB962C8B-B14F-4D97-AF65-F5344CB8AC3E}">
        <p14:creationId xmlns:p14="http://schemas.microsoft.com/office/powerpoint/2010/main" val="75348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5" y="2308225"/>
            <a:ext cx="10788651"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Mental Health</a:t>
            </a:r>
          </a:p>
        </p:txBody>
      </p:sp>
    </p:spTree>
    <p:extLst>
      <p:ext uri="{BB962C8B-B14F-4D97-AF65-F5344CB8AC3E}">
        <p14:creationId xmlns:p14="http://schemas.microsoft.com/office/powerpoint/2010/main" val="2058338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CAB1B-9442-4D3F-94A7-7D2D4931AE3D}"/>
              </a:ext>
            </a:extLst>
          </p:cNvPr>
          <p:cNvSpPr txBox="1"/>
          <p:nvPr/>
        </p:nvSpPr>
        <p:spPr>
          <a:xfrm>
            <a:off x="685800" y="0"/>
            <a:ext cx="10947400" cy="927100"/>
          </a:xfrm>
          <a:prstGeom prst="rect">
            <a:avLst/>
          </a:prstGeom>
          <a:noFill/>
        </p:spPr>
        <p:txBody>
          <a:bodyPr vert="horz" rtlCol="0" anchor="ctr">
            <a:noAutofit/>
          </a:bodyPr>
          <a:lstStyle/>
          <a:p>
            <a:r>
              <a:rPr lang="en-US" sz="2500" dirty="0">
                <a:solidFill>
                  <a:srgbClr val="FFFFFF"/>
                </a:solidFill>
                <a:latin typeface="Segoe UI Semibold" panose="020B0702040204020203" pitchFamily="34" charset="0"/>
              </a:rPr>
              <a:t>Serious Mental Illness (SMI) among Women </a:t>
            </a:r>
            <a:r>
              <a:rPr lang="en-US" sz="2500" dirty="0">
                <a:solidFill>
                  <a:prstClr val="white"/>
                </a:solidFill>
                <a:latin typeface="Segoe UI Semibold"/>
                <a:ea typeface="+mj-ea"/>
                <a:cs typeface="+mj-cs"/>
              </a:rPr>
              <a:t>Increasing</a:t>
            </a:r>
            <a:endParaRPr lang="en-US" sz="2800" dirty="0">
              <a:solidFill>
                <a:schemeClr val="bg1"/>
              </a:solidFill>
              <a:latin typeface="Segoe UI Semibold" panose="020B0702040204020203" pitchFamily="34" charset="0"/>
            </a:endParaRPr>
          </a:p>
        </p:txBody>
      </p:sp>
      <p:pic>
        <p:nvPicPr>
          <p:cNvPr id="41" name="Picture 40">
            <a:extLst>
              <a:ext uri="{FF2B5EF4-FFF2-40B4-BE49-F238E27FC236}">
                <a16:creationId xmlns:a16="http://schemas.microsoft.com/office/drawing/2014/main" id="{96BBB889-F32B-499F-8685-6F2E91D9552F}"/>
              </a:ext>
            </a:extLst>
          </p:cNvPr>
          <p:cNvPicPr>
            <a:picLocks noChangeAspect="1"/>
          </p:cNvPicPr>
          <p:nvPr/>
        </p:nvPicPr>
        <p:blipFill>
          <a:blip r:embed="rId3"/>
          <a:stretch>
            <a:fillRect/>
          </a:stretch>
        </p:blipFill>
        <p:spPr>
          <a:xfrm>
            <a:off x="0" y="912826"/>
            <a:ext cx="12192000" cy="5841242"/>
          </a:xfrm>
          <a:prstGeom prst="rect">
            <a:avLst/>
          </a:prstGeom>
        </p:spPr>
      </p:pic>
    </p:spTree>
    <p:extLst>
      <p:ext uri="{BB962C8B-B14F-4D97-AF65-F5344CB8AC3E}">
        <p14:creationId xmlns:p14="http://schemas.microsoft.com/office/powerpoint/2010/main" val="231962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4DD536-C788-43CB-8256-12F02665B9A7}"/>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Major Depressive Episodes among Women Increased for Those Under Age 50</a:t>
            </a:r>
          </a:p>
        </p:txBody>
      </p:sp>
      <p:pic>
        <p:nvPicPr>
          <p:cNvPr id="14" name="Picture 13">
            <a:extLst>
              <a:ext uri="{FF2B5EF4-FFF2-40B4-BE49-F238E27FC236}">
                <a16:creationId xmlns:a16="http://schemas.microsoft.com/office/drawing/2014/main" id="{04D0093D-90D5-47CD-8CFD-348A7B760ADC}"/>
              </a:ext>
            </a:extLst>
          </p:cNvPr>
          <p:cNvPicPr>
            <a:picLocks noChangeAspect="1"/>
          </p:cNvPicPr>
          <p:nvPr/>
        </p:nvPicPr>
        <p:blipFill>
          <a:blip r:embed="rId3"/>
          <a:stretch>
            <a:fillRect/>
          </a:stretch>
        </p:blipFill>
        <p:spPr>
          <a:xfrm>
            <a:off x="749080" y="915551"/>
            <a:ext cx="11467570" cy="5870957"/>
          </a:xfrm>
          <a:prstGeom prst="rect">
            <a:avLst/>
          </a:prstGeom>
        </p:spPr>
      </p:pic>
    </p:spTree>
    <p:extLst>
      <p:ext uri="{BB962C8B-B14F-4D97-AF65-F5344CB8AC3E}">
        <p14:creationId xmlns:p14="http://schemas.microsoft.com/office/powerpoint/2010/main" val="601233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1CF78-14F2-49FB-ABE4-629AD2F144B6}"/>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Major Depressive Episodes with Severe Impairment</a:t>
            </a:r>
          </a:p>
        </p:txBody>
      </p:sp>
      <p:pic>
        <p:nvPicPr>
          <p:cNvPr id="12" name="Picture 11">
            <a:extLst>
              <a:ext uri="{FF2B5EF4-FFF2-40B4-BE49-F238E27FC236}">
                <a16:creationId xmlns:a16="http://schemas.microsoft.com/office/drawing/2014/main" id="{85B8272F-ABC3-4F7B-ADC0-D7D54DE28B68}"/>
              </a:ext>
            </a:extLst>
          </p:cNvPr>
          <p:cNvPicPr>
            <a:picLocks noChangeAspect="1"/>
          </p:cNvPicPr>
          <p:nvPr/>
        </p:nvPicPr>
        <p:blipFill>
          <a:blip r:embed="rId3"/>
          <a:stretch>
            <a:fillRect/>
          </a:stretch>
        </p:blipFill>
        <p:spPr>
          <a:xfrm>
            <a:off x="210966" y="915551"/>
            <a:ext cx="12016257" cy="5870957"/>
          </a:xfrm>
          <a:prstGeom prst="rect">
            <a:avLst/>
          </a:prstGeom>
        </p:spPr>
      </p:pic>
    </p:spTree>
    <p:extLst>
      <p:ext uri="{BB962C8B-B14F-4D97-AF65-F5344CB8AC3E}">
        <p14:creationId xmlns:p14="http://schemas.microsoft.com/office/powerpoint/2010/main" val="3937269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3EB09-7D56-4804-9534-F9907257D9DC}"/>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Suicidal Thoughts, Plans, and Attempts Increase for Young Women (18-25 </a:t>
            </a:r>
            <a:r>
              <a:rPr kumimoji="0" lang="en-US" sz="2400" b="0" i="0" u="none" strike="noStrike" kern="1200" cap="none" spc="0" normalizeH="0" baseline="0" noProof="0" dirty="0" err="1">
                <a:ln>
                  <a:noFill/>
                </a:ln>
                <a:solidFill>
                  <a:prstClr val="white"/>
                </a:solidFill>
                <a:effectLst/>
                <a:uLnTx/>
                <a:uFillTx/>
                <a:latin typeface="Segoe UI Semibold" panose="020B0702040204020203" pitchFamily="34" charset="0"/>
                <a:ea typeface="+mn-ea"/>
                <a:cs typeface="+mn-cs"/>
              </a:rPr>
              <a:t>y.o</a:t>
            </a: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 and Women (26-49 </a:t>
            </a:r>
            <a:r>
              <a:rPr kumimoji="0" lang="en-US" sz="2400" b="0" i="0" u="none" strike="noStrike" kern="1200" cap="none" spc="0" normalizeH="0" baseline="0" noProof="0" dirty="0" err="1">
                <a:ln>
                  <a:noFill/>
                </a:ln>
                <a:solidFill>
                  <a:prstClr val="white"/>
                </a:solidFill>
                <a:effectLst/>
                <a:uLnTx/>
                <a:uFillTx/>
                <a:latin typeface="Segoe UI Semibold" panose="020B0702040204020203" pitchFamily="34" charset="0"/>
                <a:ea typeface="+mn-ea"/>
                <a:cs typeface="+mn-cs"/>
              </a:rPr>
              <a:t>y.o</a:t>
            </a: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a:t>
            </a:r>
          </a:p>
        </p:txBody>
      </p:sp>
      <p:pic>
        <p:nvPicPr>
          <p:cNvPr id="14" name="Picture 13">
            <a:extLst>
              <a:ext uri="{FF2B5EF4-FFF2-40B4-BE49-F238E27FC236}">
                <a16:creationId xmlns:a16="http://schemas.microsoft.com/office/drawing/2014/main" id="{411E8439-16D3-4126-B370-C92F88A788AA}"/>
              </a:ext>
            </a:extLst>
          </p:cNvPr>
          <p:cNvPicPr>
            <a:picLocks noChangeAspect="1"/>
          </p:cNvPicPr>
          <p:nvPr/>
        </p:nvPicPr>
        <p:blipFill>
          <a:blip r:embed="rId3"/>
          <a:stretch>
            <a:fillRect/>
          </a:stretch>
        </p:blipFill>
        <p:spPr>
          <a:xfrm>
            <a:off x="162895" y="915556"/>
            <a:ext cx="12077223" cy="5870957"/>
          </a:xfrm>
          <a:prstGeom prst="rect">
            <a:avLst/>
          </a:prstGeom>
        </p:spPr>
      </p:pic>
    </p:spTree>
    <p:extLst>
      <p:ext uri="{BB962C8B-B14F-4D97-AF65-F5344CB8AC3E}">
        <p14:creationId xmlns:p14="http://schemas.microsoft.com/office/powerpoint/2010/main" val="606299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09800"/>
            <a:ext cx="11860555" cy="1938992"/>
          </a:xfrm>
          <a:prstGeom prst="rect">
            <a:avLst/>
          </a:prstGeom>
          <a:noFill/>
        </p:spPr>
        <p:txBody>
          <a:bodyPr wrap="none" rtlCol="0">
            <a:spAutoFit/>
          </a:bodyPr>
          <a:lstStyle/>
          <a:p>
            <a:pPr algn="ctr"/>
            <a:r>
              <a:rPr lang="en-US" sz="6000" b="1" dirty="0">
                <a:latin typeface="Calibri" panose="020F0502020204030204" pitchFamily="34" charset="0"/>
                <a:cs typeface="Calibri" panose="020F0502020204030204" pitchFamily="34" charset="0"/>
              </a:rPr>
              <a:t>Co-Occurring </a:t>
            </a:r>
          </a:p>
          <a:p>
            <a:pPr algn="ctr"/>
            <a:r>
              <a:rPr lang="en-US" sz="6000" b="1" dirty="0">
                <a:latin typeface="Calibri" panose="020F0502020204030204" pitchFamily="34" charset="0"/>
                <a:cs typeface="Calibri" panose="020F0502020204030204" pitchFamily="34" charset="0"/>
              </a:rPr>
              <a:t>Mental and Substance Use Disorders</a:t>
            </a:r>
          </a:p>
        </p:txBody>
      </p:sp>
    </p:spTree>
    <p:extLst>
      <p:ext uri="{BB962C8B-B14F-4D97-AF65-F5344CB8AC3E}">
        <p14:creationId xmlns:p14="http://schemas.microsoft.com/office/powerpoint/2010/main" val="1363019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697A64-3625-4F52-B353-275C34CE7EBB}"/>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Substance Use among Adolescent Females (12-17 y.o.) by Past Year Major Depressive Episode (MDE) status</a:t>
            </a:r>
          </a:p>
        </p:txBody>
      </p:sp>
      <p:pic>
        <p:nvPicPr>
          <p:cNvPr id="14" name="Picture 13">
            <a:extLst>
              <a:ext uri="{FF2B5EF4-FFF2-40B4-BE49-F238E27FC236}">
                <a16:creationId xmlns:a16="http://schemas.microsoft.com/office/drawing/2014/main" id="{A596CA5D-8CD7-4699-A9A2-9E0F32FC565A}"/>
              </a:ext>
            </a:extLst>
          </p:cNvPr>
          <p:cNvPicPr>
            <a:picLocks noChangeAspect="1"/>
          </p:cNvPicPr>
          <p:nvPr/>
        </p:nvPicPr>
        <p:blipFill>
          <a:blip r:embed="rId3"/>
          <a:stretch>
            <a:fillRect/>
          </a:stretch>
        </p:blipFill>
        <p:spPr>
          <a:xfrm>
            <a:off x="360559" y="915555"/>
            <a:ext cx="11857748" cy="5870957"/>
          </a:xfrm>
          <a:prstGeom prst="rect">
            <a:avLst/>
          </a:prstGeom>
        </p:spPr>
      </p:pic>
    </p:spTree>
    <p:extLst>
      <p:ext uri="{BB962C8B-B14F-4D97-AF65-F5344CB8AC3E}">
        <p14:creationId xmlns:p14="http://schemas.microsoft.com/office/powerpoint/2010/main" val="178350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DCDFE-61B4-4FF9-877B-F66007E3A81F}"/>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Substance Use Disorder and Any Mental Illness in Adult Women</a:t>
            </a:r>
          </a:p>
        </p:txBody>
      </p:sp>
      <p:pic>
        <p:nvPicPr>
          <p:cNvPr id="14" name="Picture 13">
            <a:extLst>
              <a:ext uri="{FF2B5EF4-FFF2-40B4-BE49-F238E27FC236}">
                <a16:creationId xmlns:a16="http://schemas.microsoft.com/office/drawing/2014/main" id="{4F41A2DC-635A-494D-B872-F00F99F6232E}"/>
              </a:ext>
            </a:extLst>
          </p:cNvPr>
          <p:cNvPicPr>
            <a:picLocks noChangeAspect="1"/>
          </p:cNvPicPr>
          <p:nvPr/>
        </p:nvPicPr>
        <p:blipFill>
          <a:blip r:embed="rId3"/>
          <a:stretch>
            <a:fillRect/>
          </a:stretch>
        </p:blipFill>
        <p:spPr>
          <a:xfrm>
            <a:off x="763614" y="915553"/>
            <a:ext cx="11473666" cy="5870957"/>
          </a:xfrm>
          <a:prstGeom prst="rect">
            <a:avLst/>
          </a:prstGeom>
        </p:spPr>
      </p:pic>
    </p:spTree>
    <p:extLst>
      <p:ext uri="{BB962C8B-B14F-4D97-AF65-F5344CB8AC3E}">
        <p14:creationId xmlns:p14="http://schemas.microsoft.com/office/powerpoint/2010/main" val="333429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2DD07-E06E-411B-A756-D79BDB3DCBD3}"/>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Alcohol Use among Women</a:t>
            </a:r>
          </a:p>
        </p:txBody>
      </p:sp>
      <p:pic>
        <p:nvPicPr>
          <p:cNvPr id="14" name="Picture 13">
            <a:extLst>
              <a:ext uri="{FF2B5EF4-FFF2-40B4-BE49-F238E27FC236}">
                <a16:creationId xmlns:a16="http://schemas.microsoft.com/office/drawing/2014/main" id="{77AD3257-FCA1-47F0-AFC2-8F221B554B68}"/>
              </a:ext>
            </a:extLst>
          </p:cNvPr>
          <p:cNvPicPr>
            <a:picLocks noChangeAspect="1"/>
          </p:cNvPicPr>
          <p:nvPr/>
        </p:nvPicPr>
        <p:blipFill>
          <a:blip r:embed="rId3"/>
          <a:stretch>
            <a:fillRect/>
          </a:stretch>
        </p:blipFill>
        <p:spPr>
          <a:xfrm>
            <a:off x="370323" y="916850"/>
            <a:ext cx="11857748" cy="5870957"/>
          </a:xfrm>
          <a:prstGeom prst="rect">
            <a:avLst/>
          </a:prstGeom>
        </p:spPr>
      </p:pic>
    </p:spTree>
    <p:extLst>
      <p:ext uri="{BB962C8B-B14F-4D97-AF65-F5344CB8AC3E}">
        <p14:creationId xmlns:p14="http://schemas.microsoft.com/office/powerpoint/2010/main" val="2425976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999DF-1FC1-489B-92AB-B511A87F7E04}"/>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Issues: Substance Use and Mental Illness among Adult Women</a:t>
            </a:r>
          </a:p>
        </p:txBody>
      </p:sp>
      <p:pic>
        <p:nvPicPr>
          <p:cNvPr id="14" name="Picture 13">
            <a:extLst>
              <a:ext uri="{FF2B5EF4-FFF2-40B4-BE49-F238E27FC236}">
                <a16:creationId xmlns:a16="http://schemas.microsoft.com/office/drawing/2014/main" id="{4273B938-8A60-4A32-B72E-DE2B57378FE4}"/>
              </a:ext>
            </a:extLst>
          </p:cNvPr>
          <p:cNvPicPr>
            <a:picLocks noChangeAspect="1"/>
          </p:cNvPicPr>
          <p:nvPr/>
        </p:nvPicPr>
        <p:blipFill>
          <a:blip r:embed="rId3"/>
          <a:stretch>
            <a:fillRect/>
          </a:stretch>
        </p:blipFill>
        <p:spPr>
          <a:xfrm>
            <a:off x="378142" y="915555"/>
            <a:ext cx="11857748" cy="5870957"/>
          </a:xfrm>
          <a:prstGeom prst="rect">
            <a:avLst/>
          </a:prstGeom>
        </p:spPr>
      </p:pic>
    </p:spTree>
    <p:extLst>
      <p:ext uri="{BB962C8B-B14F-4D97-AF65-F5344CB8AC3E}">
        <p14:creationId xmlns:p14="http://schemas.microsoft.com/office/powerpoint/2010/main" val="318095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8CF8A-B92D-4E0B-9846-0E5C79D88189}"/>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chemeClr val="bg1"/>
                </a:solidFill>
                <a:latin typeface="Segoe UI Semibold" panose="020B0702040204020203" pitchFamily="34" charset="0"/>
              </a:rPr>
              <a:t>Substance Use Disorder (SUD) is Associated with Suicidal Thoughts, Plans, and Attempts </a:t>
            </a:r>
            <a:r>
              <a:rPr lang="en-US" sz="2800" dirty="0">
                <a:solidFill>
                  <a:srgbClr val="FFFFFF"/>
                </a:solidFill>
                <a:latin typeface="Segoe UI Semibold" panose="020B0702040204020203" pitchFamily="34" charset="0"/>
              </a:rPr>
              <a:t>among Adult Women </a:t>
            </a:r>
            <a:r>
              <a:rPr lang="en-US" sz="2800" u="sng" dirty="0">
                <a:solidFill>
                  <a:srgbClr val="FFFFFF"/>
                </a:solidFill>
                <a:latin typeface="Segoe UI Semibold" panose="020B0702040204020203" pitchFamily="34" charset="0"/>
              </a:rPr>
              <a:t>&gt;</a:t>
            </a:r>
            <a:r>
              <a:rPr lang="en-US" sz="2800" dirty="0">
                <a:solidFill>
                  <a:srgbClr val="FFFFFF"/>
                </a:solidFill>
                <a:latin typeface="Segoe UI Semibold" panose="020B0702040204020203" pitchFamily="34" charset="0"/>
              </a:rPr>
              <a:t>18 </a:t>
            </a:r>
            <a:r>
              <a:rPr lang="en-US" sz="2800" dirty="0" err="1">
                <a:solidFill>
                  <a:srgbClr val="FFFFFF"/>
                </a:solidFill>
                <a:latin typeface="Segoe UI Semibold" panose="020B0702040204020203" pitchFamily="34" charset="0"/>
              </a:rPr>
              <a:t>y.o</a:t>
            </a:r>
            <a:r>
              <a:rPr lang="en-US" sz="2800" dirty="0">
                <a:solidFill>
                  <a:srgbClr val="FFFFFF"/>
                </a:solidFill>
                <a:latin typeface="Segoe UI Semibold" panose="020B0702040204020203" pitchFamily="34" charset="0"/>
              </a:rPr>
              <a:t>.</a:t>
            </a:r>
          </a:p>
        </p:txBody>
      </p:sp>
      <p:pic>
        <p:nvPicPr>
          <p:cNvPr id="14" name="Picture 13">
            <a:extLst>
              <a:ext uri="{FF2B5EF4-FFF2-40B4-BE49-F238E27FC236}">
                <a16:creationId xmlns:a16="http://schemas.microsoft.com/office/drawing/2014/main" id="{7EE272A8-3BDE-4F6F-8538-C2C6D0A2B3F9}"/>
              </a:ext>
            </a:extLst>
          </p:cNvPr>
          <p:cNvPicPr>
            <a:picLocks noChangeAspect="1"/>
          </p:cNvPicPr>
          <p:nvPr/>
        </p:nvPicPr>
        <p:blipFill>
          <a:blip r:embed="rId3"/>
          <a:stretch>
            <a:fillRect/>
          </a:stretch>
        </p:blipFill>
        <p:spPr>
          <a:xfrm>
            <a:off x="763616" y="897971"/>
            <a:ext cx="11473666" cy="5870957"/>
          </a:xfrm>
          <a:prstGeom prst="rect">
            <a:avLst/>
          </a:prstGeom>
        </p:spPr>
      </p:pic>
    </p:spTree>
    <p:extLst>
      <p:ext uri="{BB962C8B-B14F-4D97-AF65-F5344CB8AC3E}">
        <p14:creationId xmlns:p14="http://schemas.microsoft.com/office/powerpoint/2010/main" val="29197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304801" y="0"/>
            <a:ext cx="11658600" cy="960147"/>
          </a:xfrm>
        </p:spPr>
        <p:txBody>
          <a:bodyPr>
            <a:normAutofit/>
          </a:bodyPr>
          <a:lstStyle/>
          <a:p>
            <a:r>
              <a:rPr lang="en-US" sz="2500" dirty="0"/>
              <a:t>Mental and Substance Use Disorders among Women: High Prevalence/Huge Treatment Gaps</a:t>
            </a:r>
          </a:p>
        </p:txBody>
      </p:sp>
      <p:pic>
        <p:nvPicPr>
          <p:cNvPr id="6" name="Picture 5">
            <a:extLst>
              <a:ext uri="{FF2B5EF4-FFF2-40B4-BE49-F238E27FC236}">
                <a16:creationId xmlns:a16="http://schemas.microsoft.com/office/drawing/2014/main" id="{162581E2-63A3-4B56-93C9-25F2E8410602}"/>
              </a:ext>
            </a:extLst>
          </p:cNvPr>
          <p:cNvPicPr>
            <a:picLocks noChangeAspect="1"/>
          </p:cNvPicPr>
          <p:nvPr/>
        </p:nvPicPr>
        <p:blipFill>
          <a:blip r:embed="rId3"/>
          <a:stretch>
            <a:fillRect/>
          </a:stretch>
        </p:blipFill>
        <p:spPr>
          <a:xfrm>
            <a:off x="763617" y="915555"/>
            <a:ext cx="11473666" cy="5870957"/>
          </a:xfrm>
          <a:prstGeom prst="rect">
            <a:avLst/>
          </a:prstGeom>
        </p:spPr>
      </p:pic>
    </p:spTree>
    <p:extLst>
      <p:ext uri="{BB962C8B-B14F-4D97-AF65-F5344CB8AC3E}">
        <p14:creationId xmlns:p14="http://schemas.microsoft.com/office/powerpoint/2010/main" val="973144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5D3249-6067-45C2-ADE4-E853DFCE9B02}"/>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Locations Where Substance Use Treatment was Received among Women</a:t>
            </a:r>
          </a:p>
        </p:txBody>
      </p:sp>
      <p:pic>
        <p:nvPicPr>
          <p:cNvPr id="16" name="Picture 15">
            <a:extLst>
              <a:ext uri="{FF2B5EF4-FFF2-40B4-BE49-F238E27FC236}">
                <a16:creationId xmlns:a16="http://schemas.microsoft.com/office/drawing/2014/main" id="{6D6EE03E-8B7A-4DE2-BC7A-F2B7393D254A}"/>
              </a:ext>
            </a:extLst>
          </p:cNvPr>
          <p:cNvPicPr>
            <a:picLocks noChangeAspect="1"/>
          </p:cNvPicPr>
          <p:nvPr/>
        </p:nvPicPr>
        <p:blipFill>
          <a:blip r:embed="rId3"/>
          <a:stretch>
            <a:fillRect/>
          </a:stretch>
        </p:blipFill>
        <p:spPr>
          <a:xfrm>
            <a:off x="763614" y="909459"/>
            <a:ext cx="11473666" cy="5883150"/>
          </a:xfrm>
          <a:prstGeom prst="rect">
            <a:avLst/>
          </a:prstGeom>
        </p:spPr>
      </p:pic>
    </p:spTree>
    <p:extLst>
      <p:ext uri="{BB962C8B-B14F-4D97-AF65-F5344CB8AC3E}">
        <p14:creationId xmlns:p14="http://schemas.microsoft.com/office/powerpoint/2010/main" val="1900133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7236"/>
            <a:ext cx="9957089" cy="914400"/>
          </a:xfrm>
        </p:spPr>
        <p:txBody>
          <a:bodyPr>
            <a:noAutofit/>
          </a:bodyPr>
          <a:lstStyle/>
          <a:p>
            <a:r>
              <a:rPr lang="en-US" sz="1800" b="1" dirty="0">
                <a:latin typeface="+mn-lt"/>
              </a:rPr>
              <a:t>Receipt of Substance Use Treatment at a Specialty Facility and Mental Health Services in the Past Year among Adult Women Aged 18 or Older with Past Year Substance Use Disorder and Serious Mental Illness: 2015-2019</a:t>
            </a:r>
          </a:p>
        </p:txBody>
      </p:sp>
      <p:pic>
        <p:nvPicPr>
          <p:cNvPr id="8" name="Picture 7">
            <a:extLst>
              <a:ext uri="{FF2B5EF4-FFF2-40B4-BE49-F238E27FC236}">
                <a16:creationId xmlns:a16="http://schemas.microsoft.com/office/drawing/2014/main" id="{D355DEF1-E822-45E2-BABE-7B5F9E5F6C0B}"/>
              </a:ext>
            </a:extLst>
          </p:cNvPr>
          <p:cNvPicPr>
            <a:picLocks noChangeAspect="1"/>
          </p:cNvPicPr>
          <p:nvPr/>
        </p:nvPicPr>
        <p:blipFill>
          <a:blip r:embed="rId3"/>
          <a:stretch>
            <a:fillRect/>
          </a:stretch>
        </p:blipFill>
        <p:spPr>
          <a:xfrm>
            <a:off x="2712308" y="907821"/>
            <a:ext cx="9510584" cy="5816088"/>
          </a:xfrm>
          <a:prstGeom prst="rect">
            <a:avLst/>
          </a:prstGeom>
        </p:spPr>
      </p:pic>
    </p:spTree>
    <p:extLst>
      <p:ext uri="{BB962C8B-B14F-4D97-AF65-F5344CB8AC3E}">
        <p14:creationId xmlns:p14="http://schemas.microsoft.com/office/powerpoint/2010/main" val="2648481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895220" cy="960147"/>
          </a:xfrm>
        </p:spPr>
        <p:txBody>
          <a:bodyPr>
            <a:normAutofit/>
          </a:bodyPr>
          <a:lstStyle/>
          <a:p>
            <a:r>
              <a:rPr lang="en-US" sz="2600" dirty="0"/>
              <a:t>Summary: Mental Health/Co-Occurring Issues in the United States in 2019</a:t>
            </a:r>
          </a:p>
        </p:txBody>
      </p:sp>
      <p:sp>
        <p:nvSpPr>
          <p:cNvPr id="3" name="Content Placeholder 2"/>
          <p:cNvSpPr>
            <a:spLocks noGrp="1"/>
          </p:cNvSpPr>
          <p:nvPr>
            <p:ph idx="1"/>
          </p:nvPr>
        </p:nvSpPr>
        <p:spPr>
          <a:xfrm>
            <a:off x="0" y="1066800"/>
            <a:ext cx="12047621" cy="5626601"/>
          </a:xfrm>
          <a:noFill/>
        </p:spPr>
        <p:txBody>
          <a:bodyPr>
            <a:normAutofit/>
          </a:bodyPr>
          <a:lstStyle/>
          <a:p>
            <a:endParaRPr lang="en-US" dirty="0"/>
          </a:p>
          <a:p>
            <a:r>
              <a:rPr lang="en-US" dirty="0"/>
              <a:t>Serious mental illness among women is increasing.</a:t>
            </a:r>
          </a:p>
          <a:p>
            <a:endParaRPr lang="en-US" dirty="0"/>
          </a:p>
          <a:p>
            <a:r>
              <a:rPr lang="en-US" dirty="0"/>
              <a:t>Suicidal thoughts and behaviors have increased in women ages 18-49 between 2009 and 2019</a:t>
            </a:r>
            <a:endParaRPr lang="en-US" b="1" dirty="0">
              <a:solidFill>
                <a:srgbClr val="FF0000"/>
              </a:solidFill>
            </a:endParaRPr>
          </a:p>
          <a:p>
            <a:pPr marL="0" indent="0">
              <a:buNone/>
            </a:pPr>
            <a:endParaRPr lang="en-US" dirty="0"/>
          </a:p>
          <a:p>
            <a:r>
              <a:rPr lang="en-US" dirty="0"/>
              <a:t>Substance use disorder significantly increased suicidality among women ages 18 and older.</a:t>
            </a:r>
          </a:p>
          <a:p>
            <a:endParaRPr lang="en-US" dirty="0"/>
          </a:p>
          <a:p>
            <a:r>
              <a:rPr lang="en-US" dirty="0"/>
              <a:t>Self-help groups ranked higher than outpatient rehabilitation facilities for the locations where substance use treatment was received.</a:t>
            </a:r>
          </a:p>
          <a:p>
            <a:endParaRPr lang="en-US" dirty="0"/>
          </a:p>
        </p:txBody>
      </p:sp>
    </p:spTree>
    <p:extLst>
      <p:ext uri="{BB962C8B-B14F-4D97-AF65-F5344CB8AC3E}">
        <p14:creationId xmlns:p14="http://schemas.microsoft.com/office/powerpoint/2010/main" val="725790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Now?</a:t>
            </a:r>
          </a:p>
        </p:txBody>
      </p:sp>
      <p:sp>
        <p:nvSpPr>
          <p:cNvPr id="3" name="Content Placeholder 2"/>
          <p:cNvSpPr>
            <a:spLocks noGrp="1"/>
          </p:cNvSpPr>
          <p:nvPr>
            <p:ph idx="1"/>
          </p:nvPr>
        </p:nvSpPr>
        <p:spPr>
          <a:xfrm>
            <a:off x="304800" y="1143000"/>
            <a:ext cx="10788650" cy="4668838"/>
          </a:xfrm>
        </p:spPr>
        <p:txBody>
          <a:bodyPr/>
          <a:lstStyle/>
          <a:p>
            <a:r>
              <a:rPr lang="en-US" dirty="0"/>
              <a:t>SAMHSA must use its resources to benefit as many as possible:</a:t>
            </a:r>
          </a:p>
          <a:p>
            <a:r>
              <a:rPr lang="en-US" dirty="0"/>
              <a:t>Community based treatment and recovery services</a:t>
            </a:r>
          </a:p>
          <a:p>
            <a:r>
              <a:rPr lang="en-US" dirty="0"/>
              <a:t>Build on the Certified Community Behavioral Health Clinic model</a:t>
            </a:r>
          </a:p>
          <a:p>
            <a:pPr lvl="1"/>
            <a:r>
              <a:rPr lang="en-US" dirty="0"/>
              <a:t>Crisis intervention services/suicide prevention resources</a:t>
            </a:r>
          </a:p>
          <a:p>
            <a:pPr lvl="1"/>
            <a:r>
              <a:rPr lang="en-US" dirty="0"/>
              <a:t>Integrated mental health, substance use, general medical services</a:t>
            </a:r>
          </a:p>
          <a:p>
            <a:pPr lvl="1"/>
            <a:r>
              <a:rPr lang="en-US" dirty="0"/>
              <a:t>Children’s mental health services-linkages with schools</a:t>
            </a:r>
          </a:p>
          <a:p>
            <a:r>
              <a:rPr lang="en-US" dirty="0"/>
              <a:t>Keep telemedicine/telehealth in place including use of telephone where audio/visual is not possible and pay for these services at same rate as face-to-face—no reduction in reimbursement because it is telemedicine</a:t>
            </a:r>
          </a:p>
          <a:p>
            <a:r>
              <a:rPr lang="en-US" dirty="0"/>
              <a:t>Continue and expand as possible technical assistance and training to behavioral health providers—clinicians and peers</a:t>
            </a:r>
          </a:p>
          <a:p>
            <a:endParaRPr lang="en-US" dirty="0"/>
          </a:p>
          <a:p>
            <a:pPr marL="457200" lvl="1" indent="0">
              <a:buNone/>
            </a:pPr>
            <a:endParaRPr lang="en-US" dirty="0"/>
          </a:p>
        </p:txBody>
      </p:sp>
    </p:spTree>
    <p:extLst>
      <p:ext uri="{BB962C8B-B14F-4D97-AF65-F5344CB8AC3E}">
        <p14:creationId xmlns:p14="http://schemas.microsoft.com/office/powerpoint/2010/main" val="1064848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Up to Us Now</a:t>
            </a:r>
          </a:p>
        </p:txBody>
      </p:sp>
      <p:sp>
        <p:nvSpPr>
          <p:cNvPr id="3" name="Content Placeholder 2"/>
          <p:cNvSpPr>
            <a:spLocks noGrp="1"/>
          </p:cNvSpPr>
          <p:nvPr>
            <p:ph idx="1"/>
          </p:nvPr>
        </p:nvSpPr>
        <p:spPr>
          <a:xfrm>
            <a:off x="381000" y="1447800"/>
            <a:ext cx="11811000" cy="5110163"/>
          </a:xfrm>
        </p:spPr>
        <p:txBody>
          <a:bodyPr>
            <a:normAutofit/>
          </a:bodyPr>
          <a:lstStyle/>
          <a:p>
            <a:r>
              <a:rPr lang="en-US" dirty="0"/>
              <a:t>Let’s work as hard as we can to make decision-makers understand mental health and substance use needs in America—pre and post-COVID-19</a:t>
            </a:r>
          </a:p>
          <a:p>
            <a:r>
              <a:rPr lang="en-US" dirty="0"/>
              <a:t>Let’s keep the virus in mind in planning and implementing our services so that we can safely deliver care, but we cannot ignore the overall health needs of the American people—that is not an option</a:t>
            </a:r>
          </a:p>
          <a:p>
            <a:r>
              <a:rPr lang="en-US" dirty="0"/>
              <a:t>Let’s work to meet the mental health/substance use needs of our people:</a:t>
            </a:r>
          </a:p>
          <a:p>
            <a:pPr lvl="1"/>
            <a:r>
              <a:rPr lang="en-US" dirty="0"/>
              <a:t>Restore our systems—mental health and substance use disorder services are ‘essential services’</a:t>
            </a:r>
          </a:p>
          <a:p>
            <a:pPr lvl="1"/>
            <a:r>
              <a:rPr lang="en-US" dirty="0"/>
              <a:t>Expand our treatment and community recovery support systems permanently</a:t>
            </a:r>
          </a:p>
          <a:p>
            <a:pPr lvl="1"/>
            <a:r>
              <a:rPr lang="en-US" dirty="0"/>
              <a:t>Every American life is precious and every American death—regardless of the cause is a terrible loss</a:t>
            </a:r>
          </a:p>
        </p:txBody>
      </p:sp>
    </p:spTree>
    <p:extLst>
      <p:ext uri="{BB962C8B-B14F-4D97-AF65-F5344CB8AC3E}">
        <p14:creationId xmlns:p14="http://schemas.microsoft.com/office/powerpoint/2010/main" val="191872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85F252-3C7B-4710-971F-F51EE6A7A4C2}"/>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Alcohol Use Disorder among Women</a:t>
            </a:r>
          </a:p>
        </p:txBody>
      </p:sp>
      <p:pic>
        <p:nvPicPr>
          <p:cNvPr id="14" name="Picture 13">
            <a:extLst>
              <a:ext uri="{FF2B5EF4-FFF2-40B4-BE49-F238E27FC236}">
                <a16:creationId xmlns:a16="http://schemas.microsoft.com/office/drawing/2014/main" id="{4A5EC485-FD82-43C3-A350-7D470FC4FD79}"/>
              </a:ext>
            </a:extLst>
          </p:cNvPr>
          <p:cNvPicPr>
            <a:picLocks noChangeAspect="1"/>
          </p:cNvPicPr>
          <p:nvPr/>
        </p:nvPicPr>
        <p:blipFill>
          <a:blip r:embed="rId3"/>
          <a:stretch>
            <a:fillRect/>
          </a:stretch>
        </p:blipFill>
        <p:spPr>
          <a:xfrm>
            <a:off x="356439" y="916853"/>
            <a:ext cx="11851651" cy="5870957"/>
          </a:xfrm>
          <a:prstGeom prst="rect">
            <a:avLst/>
          </a:prstGeom>
        </p:spPr>
      </p:pic>
    </p:spTree>
    <p:extLst>
      <p:ext uri="{BB962C8B-B14F-4D97-AF65-F5344CB8AC3E}">
        <p14:creationId xmlns:p14="http://schemas.microsoft.com/office/powerpoint/2010/main" val="154121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Alcohol Use in 2019</a:t>
            </a:r>
            <a:endParaRPr lang="en-US" dirty="0">
              <a:solidFill>
                <a:srgbClr val="00B0F0"/>
              </a:solidFill>
            </a:endParaRPr>
          </a:p>
        </p:txBody>
      </p:sp>
      <p:sp>
        <p:nvSpPr>
          <p:cNvPr id="3" name="Content Placeholder 2"/>
          <p:cNvSpPr>
            <a:spLocks noGrp="1"/>
          </p:cNvSpPr>
          <p:nvPr>
            <p:ph idx="1"/>
          </p:nvPr>
        </p:nvSpPr>
        <p:spPr>
          <a:xfrm>
            <a:off x="152400" y="838200"/>
            <a:ext cx="12039600" cy="5349875"/>
          </a:xfrm>
          <a:noFill/>
        </p:spPr>
        <p:txBody>
          <a:bodyPr>
            <a:normAutofit lnSpcReduction="10000"/>
          </a:bodyPr>
          <a:lstStyle/>
          <a:p>
            <a:pPr marL="0" indent="0">
              <a:buNone/>
            </a:pPr>
            <a:endParaRPr lang="en-US" sz="2200" dirty="0"/>
          </a:p>
          <a:p>
            <a:r>
              <a:rPr lang="en-US" dirty="0"/>
              <a:t>Past month alcohol use remained stable in all age groups for women during 2018-2019</a:t>
            </a:r>
          </a:p>
          <a:p>
            <a:r>
              <a:rPr lang="en-US" dirty="0"/>
              <a:t>Alcohol Use Disorder declined significantly in young women ages 18-25 from 2016 to 2019.</a:t>
            </a:r>
          </a:p>
          <a:p>
            <a:r>
              <a:rPr lang="en-US" dirty="0"/>
              <a:t>SAMHSA will continue its prevention programs:</a:t>
            </a:r>
          </a:p>
          <a:p>
            <a:pPr lvl="1"/>
            <a:r>
              <a:rPr lang="en-US" dirty="0"/>
              <a:t>SAMHSA Prevention Technology Transfer Centers produce resources and materials related to alcohol misuse prevention</a:t>
            </a:r>
          </a:p>
          <a:p>
            <a:pPr lvl="1"/>
            <a:r>
              <a:rPr lang="en-US" dirty="0"/>
              <a:t>CSAP ‘Talk They Hear You’ focuses on underage drinking</a:t>
            </a:r>
          </a:p>
          <a:p>
            <a:pPr lvl="1"/>
            <a:r>
              <a:rPr lang="en-US" dirty="0"/>
              <a:t>CSAP requires Partnerships for Success grantees to emphasize underage drinking prevention</a:t>
            </a:r>
          </a:p>
          <a:p>
            <a:pPr lvl="1"/>
            <a:r>
              <a:rPr lang="en-US" dirty="0"/>
              <a:t>CSAT has promoted SBIRT for alcohol use in all programs including CJ, PPW, adolescent treatment, HIV and homeless programs </a:t>
            </a:r>
          </a:p>
          <a:p>
            <a:pPr lvl="1"/>
            <a:r>
              <a:rPr lang="en-US" dirty="0"/>
              <a:t>CSAT has funded SBIRT training in medical residencies and other healthcare practitioner programs which screen for hazardous alcohol use and use disorders</a:t>
            </a:r>
          </a:p>
          <a:p>
            <a:endParaRPr lang="en-US" dirty="0"/>
          </a:p>
          <a:p>
            <a:pPr marL="0" indent="0">
              <a:buNone/>
            </a:pPr>
            <a:endParaRPr lang="en-US" dirty="0"/>
          </a:p>
          <a:p>
            <a:endParaRPr lang="en-US" b="1" dirty="0"/>
          </a:p>
        </p:txBody>
      </p:sp>
    </p:spTree>
    <p:extLst>
      <p:ext uri="{BB962C8B-B14F-4D97-AF65-F5344CB8AC3E}">
        <p14:creationId xmlns:p14="http://schemas.microsoft.com/office/powerpoint/2010/main" val="361405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060E4-7F00-403D-B86C-B82D9DFE9A05}"/>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Illicit Drug Use among Women: Major Concerns: Opioids, Marijuana, Methamphetamines</a:t>
            </a:r>
          </a:p>
        </p:txBody>
      </p:sp>
      <p:pic>
        <p:nvPicPr>
          <p:cNvPr id="18" name="Picture 17">
            <a:extLst>
              <a:ext uri="{FF2B5EF4-FFF2-40B4-BE49-F238E27FC236}">
                <a16:creationId xmlns:a16="http://schemas.microsoft.com/office/drawing/2014/main" id="{42CACAA7-3821-4AED-A0CD-D0FAE4B1FFF0}"/>
              </a:ext>
            </a:extLst>
          </p:cNvPr>
          <p:cNvPicPr>
            <a:picLocks noChangeAspect="1"/>
          </p:cNvPicPr>
          <p:nvPr/>
        </p:nvPicPr>
        <p:blipFill>
          <a:blip r:embed="rId3"/>
          <a:stretch>
            <a:fillRect/>
          </a:stretch>
        </p:blipFill>
        <p:spPr>
          <a:xfrm>
            <a:off x="765565" y="916851"/>
            <a:ext cx="11473666" cy="5870957"/>
          </a:xfrm>
          <a:prstGeom prst="rect">
            <a:avLst/>
          </a:prstGeom>
        </p:spPr>
      </p:pic>
    </p:spTree>
    <p:extLst>
      <p:ext uri="{BB962C8B-B14F-4D97-AF65-F5344CB8AC3E}">
        <p14:creationId xmlns:p14="http://schemas.microsoft.com/office/powerpoint/2010/main" val="373220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0" y="0"/>
            <a:ext cx="12344399" cy="960147"/>
          </a:xfrm>
        </p:spPr>
        <p:txBody>
          <a:bodyPr>
            <a:normAutofit fontScale="90000"/>
          </a:bodyPr>
          <a:lstStyle/>
          <a:p>
            <a:r>
              <a:rPr lang="en-US" dirty="0"/>
              <a:t>Progress on the Opioid Epidemic: Prescription Pain Reliever Misuse among Women </a:t>
            </a:r>
          </a:p>
        </p:txBody>
      </p:sp>
      <p:pic>
        <p:nvPicPr>
          <p:cNvPr id="6" name="Picture 5">
            <a:extLst>
              <a:ext uri="{FF2B5EF4-FFF2-40B4-BE49-F238E27FC236}">
                <a16:creationId xmlns:a16="http://schemas.microsoft.com/office/drawing/2014/main" id="{09AAB6A1-4E8B-49FF-BABD-BD6F0E205C1A}"/>
              </a:ext>
            </a:extLst>
          </p:cNvPr>
          <p:cNvPicPr>
            <a:picLocks noChangeAspect="1"/>
          </p:cNvPicPr>
          <p:nvPr/>
        </p:nvPicPr>
        <p:blipFill>
          <a:blip r:embed="rId3"/>
          <a:stretch>
            <a:fillRect/>
          </a:stretch>
        </p:blipFill>
        <p:spPr>
          <a:xfrm>
            <a:off x="753035" y="913804"/>
            <a:ext cx="11430991" cy="5877053"/>
          </a:xfrm>
          <a:prstGeom prst="rect">
            <a:avLst/>
          </a:prstGeom>
        </p:spPr>
      </p:pic>
    </p:spTree>
    <p:extLst>
      <p:ext uri="{BB962C8B-B14F-4D97-AF65-F5344CB8AC3E}">
        <p14:creationId xmlns:p14="http://schemas.microsoft.com/office/powerpoint/2010/main" val="27043475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1517</Words>
  <Application>Microsoft Office PowerPoint</Application>
  <PresentationFormat>Widescreen</PresentationFormat>
  <Paragraphs>188</Paragraphs>
  <Slides>57</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Narrow</vt:lpstr>
      <vt:lpstr>Calibri</vt:lpstr>
      <vt:lpstr>Segoe UI</vt:lpstr>
      <vt:lpstr>Segoe UI Semibold</vt:lpstr>
      <vt:lpstr>Custom Design</vt:lpstr>
      <vt:lpstr>2019 National Survey on Drug Use and Health: Women </vt:lpstr>
      <vt:lpstr>National Survey on Drug Use and Health (NSDUH)</vt:lpstr>
      <vt:lpstr>How Do We Use NSDUH?</vt:lpstr>
      <vt:lpstr>Mental Illness and Substance Use Disorders in America among Women (&gt;18 y.o.)</vt:lpstr>
      <vt:lpstr>PowerPoint Presentation</vt:lpstr>
      <vt:lpstr>PowerPoint Presentation</vt:lpstr>
      <vt:lpstr>Summary: Alcohol Use in 2019</vt:lpstr>
      <vt:lpstr>PowerPoint Presentation</vt:lpstr>
      <vt:lpstr>Progress on the Opioid Epidemic: Prescription Pain Reliever Misuse among Women </vt:lpstr>
      <vt:lpstr>PowerPoint Presentation</vt:lpstr>
      <vt:lpstr>PowerPoint Presentation</vt:lpstr>
      <vt:lpstr>PowerPoint Presentation</vt:lpstr>
      <vt:lpstr>Sources Where Pain Relievers Were Obtained for Most Recent Misuse among Women Who Misused Prescription Pain Relievers</vt:lpstr>
      <vt:lpstr>PowerPoint Presentation</vt:lpstr>
      <vt:lpstr>PowerPoint Presentation</vt:lpstr>
      <vt:lpstr>PowerPoint Presentation</vt:lpstr>
      <vt:lpstr>PowerPoint Presentation</vt:lpstr>
      <vt:lpstr>PowerPoint Presentation</vt:lpstr>
      <vt:lpstr>Summary: Opioid Misuse in the United States in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Year Substance Use and Mental Health Issues among Pregnant Women Aged 15 to 44 by Marijuana Use Status </vt:lpstr>
      <vt:lpstr>Marijuana Use: Health Concerns</vt:lpstr>
      <vt:lpstr>PowerPoint Presentation</vt:lpstr>
      <vt:lpstr>PowerPoint Presentation</vt:lpstr>
      <vt:lpstr>PowerPoint Presentation</vt:lpstr>
      <vt:lpstr>PowerPoint Presentation</vt:lpstr>
      <vt:lpstr>Summary: Other Substance Use in the United States in 2019 Compared to 2018</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and Substance Use Disorders among Women: High Prevalence/Huge Treatment Gaps</vt:lpstr>
      <vt:lpstr>PowerPoint Presentation</vt:lpstr>
      <vt:lpstr>Receipt of Substance Use Treatment at a Specialty Facility and Mental Health Services in the Past Year among Adult Women Aged 18 or Older with Past Year Substance Use Disorder and Serious Mental Illness: 2015-2019</vt:lpstr>
      <vt:lpstr>Summary: Mental Health/Co-Occurring Issues in the United States in 2019</vt:lpstr>
      <vt:lpstr>What Can We Do Now?</vt:lpstr>
      <vt:lpstr>It’s Up to Us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Cooney, Jennifer</dc:creator>
  <cp:lastModifiedBy>Cooney, Jennifer</cp:lastModifiedBy>
  <cp:revision>43</cp:revision>
  <dcterms:created xsi:type="dcterms:W3CDTF">2020-09-10T22:06:44Z</dcterms:created>
  <dcterms:modified xsi:type="dcterms:W3CDTF">2020-11-10T02:47:07Z</dcterms:modified>
</cp:coreProperties>
</file>