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83"/>
  </p:notesMasterIdLst>
  <p:sldIdLst>
    <p:sldId id="264" r:id="rId5"/>
    <p:sldId id="263" r:id="rId6"/>
    <p:sldId id="281"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66" r:id="rId22"/>
    <p:sldId id="267" r:id="rId23"/>
    <p:sldId id="283" r:id="rId24"/>
    <p:sldId id="284" r:id="rId25"/>
    <p:sldId id="285" r:id="rId26"/>
    <p:sldId id="26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7296" userDrawn="1">
          <p15:clr>
            <a:srgbClr val="A4A3A4"/>
          </p15:clr>
        </p15:guide>
        <p15:guide id="2" orient="horz"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2" autoAdjust="0"/>
    <p:restoredTop sz="94706" autoAdjust="0"/>
  </p:normalViewPr>
  <p:slideViewPr>
    <p:cSldViewPr>
      <p:cViewPr varScale="1">
        <p:scale>
          <a:sx n="78" d="100"/>
          <a:sy n="78" d="100"/>
        </p:scale>
        <p:origin x="1008" y="84"/>
      </p:cViewPr>
      <p:guideLst>
        <p:guide pos="7296"/>
        <p:guide orient="horz" pos="4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96CE177C-57E2-4311-A944-6D50D96DB171}" type="datetimeFigureOut">
              <a:rPr lang="en-US" smtClean="0"/>
              <a:t>8/23/2018</a:t>
            </a:fld>
            <a:endParaRPr lang="en-US"/>
          </a:p>
        </p:txBody>
      </p:sp>
      <p:sp>
        <p:nvSpPr>
          <p:cNvPr id="4" name="Slide Image Placeholder 3"/>
          <p:cNvSpPr>
            <a:spLocks noGrp="1" noRot="1" noChangeAspect="1"/>
          </p:cNvSpPr>
          <p:nvPr>
            <p:ph type="sldImg" idx="2"/>
          </p:nvPr>
        </p:nvSpPr>
        <p:spPr>
          <a:xfrm>
            <a:off x="715963" y="1162050"/>
            <a:ext cx="5575300" cy="313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71988"/>
            <a:ext cx="5607050" cy="3659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8088"/>
            <a:ext cx="303688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8750" y="8828088"/>
            <a:ext cx="3036888" cy="465137"/>
          </a:xfrm>
          <a:prstGeom prst="rect">
            <a:avLst/>
          </a:prstGeom>
        </p:spPr>
        <p:txBody>
          <a:bodyPr vert="horz" lIns="91440" tIns="45720" rIns="91440" bIns="45720" rtlCol="0" anchor="b"/>
          <a:lstStyle>
            <a:lvl1pPr algn="r">
              <a:defRPr sz="1200"/>
            </a:lvl1pPr>
          </a:lstStyle>
          <a:p>
            <a:fld id="{B3D18918-CD39-4C82-974B-8F09DDD24D1A}" type="slidenum">
              <a:rPr lang="en-US" smtClean="0"/>
              <a:t>‹#›</a:t>
            </a:fld>
            <a:endParaRPr lang="en-US"/>
          </a:p>
        </p:txBody>
      </p:sp>
    </p:spTree>
    <p:extLst>
      <p:ext uri="{BB962C8B-B14F-4D97-AF65-F5344CB8AC3E}">
        <p14:creationId xmlns:p14="http://schemas.microsoft.com/office/powerpoint/2010/main" val="109361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a:t>
            </a:fld>
            <a:endParaRPr lang="en-US"/>
          </a:p>
        </p:txBody>
      </p:sp>
    </p:spTree>
    <p:extLst>
      <p:ext uri="{BB962C8B-B14F-4D97-AF65-F5344CB8AC3E}">
        <p14:creationId xmlns:p14="http://schemas.microsoft.com/office/powerpoint/2010/main" val="146329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4</a:t>
            </a:fld>
            <a:endParaRPr lang="en-US"/>
          </a:p>
        </p:txBody>
      </p:sp>
    </p:spTree>
    <p:extLst>
      <p:ext uri="{BB962C8B-B14F-4D97-AF65-F5344CB8AC3E}">
        <p14:creationId xmlns:p14="http://schemas.microsoft.com/office/powerpoint/2010/main" val="32567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6</a:t>
            </a:fld>
            <a:endParaRPr lang="en-US"/>
          </a:p>
        </p:txBody>
      </p:sp>
    </p:spTree>
    <p:extLst>
      <p:ext uri="{BB962C8B-B14F-4D97-AF65-F5344CB8AC3E}">
        <p14:creationId xmlns:p14="http://schemas.microsoft.com/office/powerpoint/2010/main" val="171328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10</a:t>
            </a:fld>
            <a:endParaRPr lang="en-US"/>
          </a:p>
        </p:txBody>
      </p:sp>
    </p:spTree>
    <p:extLst>
      <p:ext uri="{BB962C8B-B14F-4D97-AF65-F5344CB8AC3E}">
        <p14:creationId xmlns:p14="http://schemas.microsoft.com/office/powerpoint/2010/main" val="370009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13</a:t>
            </a:fld>
            <a:endParaRPr lang="en-US"/>
          </a:p>
        </p:txBody>
      </p:sp>
    </p:spTree>
    <p:extLst>
      <p:ext uri="{BB962C8B-B14F-4D97-AF65-F5344CB8AC3E}">
        <p14:creationId xmlns:p14="http://schemas.microsoft.com/office/powerpoint/2010/main" val="280193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16</a:t>
            </a:fld>
            <a:endParaRPr lang="en-US"/>
          </a:p>
        </p:txBody>
      </p:sp>
    </p:spTree>
    <p:extLst>
      <p:ext uri="{BB962C8B-B14F-4D97-AF65-F5344CB8AC3E}">
        <p14:creationId xmlns:p14="http://schemas.microsoft.com/office/powerpoint/2010/main" val="58363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29</a:t>
            </a:fld>
            <a:endParaRPr lang="en-US"/>
          </a:p>
        </p:txBody>
      </p:sp>
    </p:spTree>
    <p:extLst>
      <p:ext uri="{BB962C8B-B14F-4D97-AF65-F5344CB8AC3E}">
        <p14:creationId xmlns:p14="http://schemas.microsoft.com/office/powerpoint/2010/main" val="1272915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321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04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3632723486"/>
      </p:ext>
    </p:extLst>
  </p:cSld>
  <p:clrMapOvr>
    <a:masterClrMapping/>
  </p:clrMapOvr>
  <p:extLst mod="1">
    <p:ext uri="{DCECCB84-F9BA-43D5-87BE-67443E8EF086}">
      <p15:sldGuideLst xmlns:p15="http://schemas.microsoft.com/office/powerpoint/2012/main">
        <p15:guide id="1" pos="3552" userDrawn="1">
          <p15:clr>
            <a:srgbClr val="FBAE40"/>
          </p15:clr>
        </p15:guide>
        <p15:guide id="2" orient="horz" pos="33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580208057"/>
      </p:ext>
    </p:extLst>
  </p:cSld>
  <p:clrMapOvr>
    <a:masterClrMapping/>
  </p:clrMapOvr>
  <p:extLst mod="1">
    <p:ext uri="{DCECCB84-F9BA-43D5-87BE-67443E8EF086}">
      <p15:sldGuideLst xmlns:p15="http://schemas.microsoft.com/office/powerpoint/2012/main">
        <p15:guide id="1" pos="3552" userDrawn="1">
          <p15:clr>
            <a:srgbClr val="FBAE40"/>
          </p15:clr>
        </p15:guide>
        <p15:guide id="2" orient="horz" pos="360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421399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6" r:id="rId3"/>
    <p:sldLayoutId id="2147483692" r:id="rId4"/>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38" userDrawn="1">
          <p15:clr>
            <a:srgbClr val="F26B43"/>
          </p15:clr>
        </p15:guide>
        <p15:guide id="2"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575925" cy="960147"/>
          </a:xfrm>
        </p:spPr>
        <p:txBody>
          <a:bodyPr>
            <a:normAutofit/>
          </a:bodyPr>
          <a:lstStyle/>
          <a:p>
            <a:r>
              <a:rPr lang="en-US" sz="2800" dirty="0"/>
              <a:t>Numbers of Past Month Tobacco Users among People Aged 12 or Older: 2017</a:t>
            </a:r>
          </a:p>
        </p:txBody>
      </p:sp>
      <p:pic>
        <p:nvPicPr>
          <p:cNvPr id="10" name="Content Placeholder 9"/>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1574800" y="2317326"/>
            <a:ext cx="8128000" cy="2680548"/>
          </a:xfrm>
        </p:spPr>
      </p:pic>
      <p:sp>
        <p:nvSpPr>
          <p:cNvPr id="4" name="Text Placeholder 3"/>
          <p:cNvSpPr>
            <a:spLocks noGrp="1"/>
          </p:cNvSpPr>
          <p:nvPr>
            <p:ph type="body" sz="quarter" idx="11"/>
          </p:nvPr>
        </p:nvSpPr>
        <p:spPr/>
        <p:txBody>
          <a:bodyPr/>
          <a:lstStyle/>
          <a:p>
            <a:r>
              <a:rPr lang="en-US" sz="1050" dirty="0"/>
              <a:t>Note: Estimated numbers of people refer to people aged 12 or older in the civilian, noninstitutionalized population in the United States. The numbers do not sum to the total population of the United States because the population for NSDUH does not include people aged 11 years or younger, people with no fixed household address (e.g., homeless or transient people not in shelters), active-duty military personnel, and residents of institutional group quarters, such as correctional facilities, nursing homes, mental institutions, and long-term care hospitals.</a:t>
            </a:r>
          </a:p>
          <a:p>
            <a:r>
              <a:rPr lang="en-US" sz="1050" dirty="0"/>
              <a:t>Note: The estimated numbers of current users of different tobacco products are not mutually exclusive because people could have used more than one type of tobacco product in the past month.</a:t>
            </a:r>
          </a:p>
        </p:txBody>
      </p:sp>
      <p:sp>
        <p:nvSpPr>
          <p:cNvPr id="3" name="Text Placeholder 2"/>
          <p:cNvSpPr>
            <a:spLocks noGrp="1"/>
          </p:cNvSpPr>
          <p:nvPr>
            <p:ph type="body" sz="quarter" idx="10"/>
          </p:nvPr>
        </p:nvSpPr>
        <p:spPr/>
        <p:txBody>
          <a:bodyPr/>
          <a:lstStyle/>
          <a:p>
            <a:r>
              <a:rPr lang="en-US" dirty="0"/>
              <a:t>FFR1.01</a:t>
            </a:r>
          </a:p>
        </p:txBody>
      </p:sp>
    </p:spTree>
    <p:extLst>
      <p:ext uri="{BB962C8B-B14F-4D97-AF65-F5344CB8AC3E}">
        <p14:creationId xmlns:p14="http://schemas.microsoft.com/office/powerpoint/2010/main" val="220655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
            <a:ext cx="9982200" cy="914400"/>
          </a:xfrm>
        </p:spPr>
        <p:txBody>
          <a:bodyPr>
            <a:noAutofit/>
          </a:bodyPr>
          <a:lstStyle/>
          <a:p>
            <a:r>
              <a:rPr lang="en-US" sz="2800" dirty="0"/>
              <a:t>Current Alcohol Use among People Aged 12 to 20: Percentages, 2002-2017</a:t>
            </a:r>
          </a:p>
        </p:txBody>
      </p:sp>
      <p:sp>
        <p:nvSpPr>
          <p:cNvPr id="3" name="Text Placeholder 2"/>
          <p:cNvSpPr>
            <a:spLocks noGrp="1"/>
          </p:cNvSpPr>
          <p:nvPr>
            <p:ph type="body" sz="quarter" idx="10"/>
          </p:nvPr>
        </p:nvSpPr>
        <p:spPr/>
        <p:txBody>
          <a:bodyPr/>
          <a:lstStyle/>
          <a:p>
            <a:r>
              <a:rPr lang="en-US" dirty="0"/>
              <a:t>FFR1.10</a:t>
            </a:r>
          </a:p>
        </p:txBody>
      </p:sp>
      <p:graphicFrame>
        <p:nvGraphicFramePr>
          <p:cNvPr id="6" name="Content Placeholder 5"/>
          <p:cNvGraphicFramePr>
            <a:graphicFrameLocks/>
          </p:cNvGraphicFramePr>
          <p:nvPr>
            <p:extLst>
              <p:ext uri="{D42A27DB-BD31-4B8C-83A1-F6EECF244321}">
                <p14:modId xmlns:p14="http://schemas.microsoft.com/office/powerpoint/2010/main" val="3077647443"/>
              </p:ext>
            </p:extLst>
          </p:nvPr>
        </p:nvGraphicFramePr>
        <p:xfrm>
          <a:off x="2254357" y="5867400"/>
          <a:ext cx="6766560" cy="46532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Use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Current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20.3</a:t>
                      </a: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19.3</a:t>
                      </a: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19.7</a:t>
                      </a:r>
                    </a:p>
                  </a:txBody>
                  <a:tcPr marL="9525" marR="9525" marT="9525" marB="0" anchor="ctr">
                    <a:lnT w="381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740650"/>
                  </a:ext>
                </a:extLst>
              </a:tr>
            </a:tbl>
          </a:graphicData>
        </a:graphic>
      </p:graphicFrame>
      <p:pic>
        <p:nvPicPr>
          <p:cNvPr id="9" name="Content Placeholder 8">
            <a:extLst>
              <a:ext uri="{FF2B5EF4-FFF2-40B4-BE49-F238E27FC236}">
                <a16:creationId xmlns:a16="http://schemas.microsoft.com/office/drawing/2014/main" id="{43FB4B57-5817-2743-BC30-D2261756E2F0}"/>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113553" y="1447800"/>
            <a:ext cx="6889643" cy="4164069"/>
          </a:xfrm>
        </p:spPr>
      </p:pic>
    </p:spTree>
    <p:extLst>
      <p:ext uri="{BB962C8B-B14F-4D97-AF65-F5344CB8AC3E}">
        <p14:creationId xmlns:p14="http://schemas.microsoft.com/office/powerpoint/2010/main" val="248806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033125" cy="914399"/>
          </a:xfrm>
        </p:spPr>
        <p:txBody>
          <a:bodyPr>
            <a:normAutofit/>
          </a:bodyPr>
          <a:lstStyle/>
          <a:p>
            <a:r>
              <a:rPr lang="en-US" sz="2800" dirty="0"/>
              <a:t>Numbers of Past Month Illicit Drug Users among People Aged 12 or Older: 2017</a:t>
            </a:r>
          </a:p>
        </p:txBody>
      </p:sp>
      <p:sp>
        <p:nvSpPr>
          <p:cNvPr id="4" name="Text Placeholder 3"/>
          <p:cNvSpPr>
            <a:spLocks noGrp="1"/>
          </p:cNvSpPr>
          <p:nvPr>
            <p:ph type="body" sz="quarter" idx="11"/>
          </p:nvPr>
        </p:nvSpPr>
        <p:spPr/>
        <p:txBody>
          <a:bodyPr/>
          <a:lstStyle/>
          <a:p>
            <a:r>
              <a:rPr lang="en-US" dirty="0"/>
              <a:t>Note: Estimated numbers of people refer to people aged 12 or older in the civilian, noninstitutionalized population in the United States. The numbers do not sum to the total population of the United States because the population for NSDUH does not include people aged 11 years or younger, people with no fixed household address (e.g., homeless or transient people not in shelters), active-duty military personnel, and residents of institutional group quarters, such as correctional facilities, nursing homes, mental institutions, and long-term care hospitals.</a:t>
            </a:r>
          </a:p>
          <a:p>
            <a:r>
              <a:rPr lang="en-US" dirty="0"/>
              <a:t>Note: The estimated numbers of current users of different illicit drugs are not mutually exclusive because people could have used or misused more than one type of illicit drug in the past month.</a:t>
            </a:r>
          </a:p>
        </p:txBody>
      </p:sp>
      <p:sp>
        <p:nvSpPr>
          <p:cNvPr id="3" name="Text Placeholder 2"/>
          <p:cNvSpPr>
            <a:spLocks noGrp="1"/>
          </p:cNvSpPr>
          <p:nvPr>
            <p:ph type="body" sz="quarter" idx="10"/>
          </p:nvPr>
        </p:nvSpPr>
        <p:spPr>
          <a:xfrm>
            <a:off x="61026" y="67236"/>
            <a:ext cx="838200" cy="195158"/>
          </a:xfrm>
        </p:spPr>
        <p:txBody>
          <a:bodyPr/>
          <a:lstStyle/>
          <a:p>
            <a:r>
              <a:rPr lang="en-US" dirty="0"/>
              <a:t>FFR1.11</a:t>
            </a:r>
          </a:p>
        </p:txBody>
      </p:sp>
      <p:pic>
        <p:nvPicPr>
          <p:cNvPr id="9" name="Content Placeholder 8">
            <a:extLst>
              <a:ext uri="{FF2B5EF4-FFF2-40B4-BE49-F238E27FC236}">
                <a16:creationId xmlns:a16="http://schemas.microsoft.com/office/drawing/2014/main" id="{96812377-7830-F140-B312-C01D881ECEF0}"/>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788424" y="1752599"/>
            <a:ext cx="10478626" cy="3379557"/>
          </a:xfrm>
        </p:spPr>
      </p:pic>
    </p:spTree>
    <p:extLst>
      <p:ext uri="{BB962C8B-B14F-4D97-AF65-F5344CB8AC3E}">
        <p14:creationId xmlns:p14="http://schemas.microsoft.com/office/powerpoint/2010/main" val="259939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033125" cy="914399"/>
          </a:xfrm>
        </p:spPr>
        <p:txBody>
          <a:bodyPr>
            <a:normAutofit/>
          </a:bodyPr>
          <a:lstStyle/>
          <a:p>
            <a:r>
              <a:rPr lang="en-US" sz="2800" dirty="0"/>
              <a:t>Past Month Illicit Drug Use among People Aged 12 or Older, by Age Group: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FFR1.12</a:t>
            </a:r>
          </a:p>
        </p:txBody>
      </p:sp>
      <p:pic>
        <p:nvPicPr>
          <p:cNvPr id="8" name="Content Placeholder 7">
            <a:extLst>
              <a:ext uri="{FF2B5EF4-FFF2-40B4-BE49-F238E27FC236}">
                <a16:creationId xmlns:a16="http://schemas.microsoft.com/office/drawing/2014/main" id="{E3C5F58F-C411-7E41-B912-556287DF044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9800" y="1384663"/>
            <a:ext cx="7848600" cy="4877344"/>
          </a:xfrm>
        </p:spPr>
      </p:pic>
    </p:spTree>
    <p:extLst>
      <p:ext uri="{BB962C8B-B14F-4D97-AF65-F5344CB8AC3E}">
        <p14:creationId xmlns:p14="http://schemas.microsoft.com/office/powerpoint/2010/main" val="376694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277535" cy="914400"/>
          </a:xfrm>
        </p:spPr>
        <p:txBody>
          <a:bodyPr>
            <a:noAutofit/>
          </a:bodyPr>
          <a:lstStyle/>
          <a:p>
            <a:r>
              <a:rPr lang="en-US" sz="2800" dirty="0"/>
              <a:t>Past Month Marijuana Use among People Aged 12 or Older, by Age Group: Percentages, 2002-2017</a:t>
            </a:r>
          </a:p>
        </p:txBody>
      </p:sp>
      <p:sp>
        <p:nvSpPr>
          <p:cNvPr id="3" name="Text Placeholder 2"/>
          <p:cNvSpPr>
            <a:spLocks noGrp="1"/>
          </p:cNvSpPr>
          <p:nvPr>
            <p:ph type="body" sz="quarter" idx="10"/>
          </p:nvPr>
        </p:nvSpPr>
        <p:spPr/>
        <p:txBody>
          <a:bodyPr/>
          <a:lstStyle/>
          <a:p>
            <a:r>
              <a:rPr lang="en-US" dirty="0"/>
              <a:t>FFR1.13</a:t>
            </a:r>
          </a:p>
        </p:txBody>
      </p:sp>
      <p:graphicFrame>
        <p:nvGraphicFramePr>
          <p:cNvPr id="6" name="Content Placeholder 5"/>
          <p:cNvGraphicFramePr>
            <a:graphicFrameLocks/>
          </p:cNvGraphicFramePr>
          <p:nvPr>
            <p:extLst>
              <p:ext uri="{D42A27DB-BD31-4B8C-83A1-F6EECF244321}">
                <p14:modId xmlns:p14="http://schemas.microsoft.com/office/powerpoint/2010/main" val="3240453681"/>
              </p:ext>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9.6</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6.5</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6.5</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22.1</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7.9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161AF0BC-7E98-9848-A9B3-3EBA00FEE96F}"/>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133600" y="1139952"/>
            <a:ext cx="6705600" cy="4194048"/>
          </a:xfrm>
        </p:spPr>
      </p:pic>
    </p:spTree>
    <p:extLst>
      <p:ext uri="{BB962C8B-B14F-4D97-AF65-F5344CB8AC3E}">
        <p14:creationId xmlns:p14="http://schemas.microsoft.com/office/powerpoint/2010/main" val="76254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14399"/>
          </a:xfrm>
        </p:spPr>
        <p:txBody>
          <a:bodyPr>
            <a:normAutofit/>
          </a:bodyPr>
          <a:lstStyle/>
          <a:p>
            <a:r>
              <a:rPr lang="en-US" sz="2800" dirty="0"/>
              <a:t>Numbers of Past Month Prescription Psychotherapeutic Misusers among People Aged 12 or Older: 2017</a:t>
            </a:r>
          </a:p>
        </p:txBody>
      </p:sp>
      <p:sp>
        <p:nvSpPr>
          <p:cNvPr id="4" name="Text Placeholder 3"/>
          <p:cNvSpPr>
            <a:spLocks noGrp="1"/>
          </p:cNvSpPr>
          <p:nvPr>
            <p:ph type="body" sz="quarter" idx="11"/>
          </p:nvPr>
        </p:nvSpPr>
        <p:spPr/>
        <p:txBody>
          <a:bodyPr/>
          <a:lstStyle/>
          <a:p>
            <a:r>
              <a:rPr lang="en-US" dirty="0"/>
              <a:t>Note: Estimated numbers of people refer to people aged 12 or older in the civilian, noninstitutionalized population in the United States. The numbers do not sum to the total population of the United States because the population for NSDUH does not include people aged 11 years or younger, people with no fixed household address (e.g., homeless or transient people not in shelters), active-duty military personnel, and residents of institutional group quarters, such as correctional facilities, nursing homes, mental institutions, and long-term care hospitals.</a:t>
            </a:r>
          </a:p>
          <a:p>
            <a:r>
              <a:rPr lang="en-US" dirty="0"/>
              <a:t>Note: The estimated numbers of past month misusers of different prescription psychotherapeutics are not mutually exclusive because people could have misused more than one type of prescription psychotherapeutic in the past month.</a:t>
            </a:r>
          </a:p>
        </p:txBody>
      </p:sp>
      <p:sp>
        <p:nvSpPr>
          <p:cNvPr id="3" name="Text Placeholder 2"/>
          <p:cNvSpPr>
            <a:spLocks noGrp="1"/>
          </p:cNvSpPr>
          <p:nvPr>
            <p:ph type="body" sz="quarter" idx="10"/>
          </p:nvPr>
        </p:nvSpPr>
        <p:spPr>
          <a:xfrm>
            <a:off x="61026" y="67236"/>
            <a:ext cx="838200" cy="195158"/>
          </a:xfrm>
        </p:spPr>
        <p:txBody>
          <a:bodyPr/>
          <a:lstStyle/>
          <a:p>
            <a:r>
              <a:rPr lang="en-US" dirty="0"/>
              <a:t>FFR1.14</a:t>
            </a:r>
          </a:p>
        </p:txBody>
      </p:sp>
      <p:pic>
        <p:nvPicPr>
          <p:cNvPr id="8" name="Content Placeholder 7">
            <a:extLst>
              <a:ext uri="{FF2B5EF4-FFF2-40B4-BE49-F238E27FC236}">
                <a16:creationId xmlns:a16="http://schemas.microsoft.com/office/drawing/2014/main" id="{C1E39C8D-D89C-9D42-9DE3-A6641C6E0D7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925078" y="1752600"/>
            <a:ext cx="10352522" cy="3429000"/>
          </a:xfrm>
        </p:spPr>
      </p:pic>
    </p:spTree>
    <p:extLst>
      <p:ext uri="{BB962C8B-B14F-4D97-AF65-F5344CB8AC3E}">
        <p14:creationId xmlns:p14="http://schemas.microsoft.com/office/powerpoint/2010/main" val="226472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14399"/>
          </a:xfrm>
        </p:spPr>
        <p:txBody>
          <a:bodyPr>
            <a:normAutofit/>
          </a:bodyPr>
          <a:lstStyle/>
          <a:p>
            <a:r>
              <a:rPr lang="en-US" sz="2800" dirty="0"/>
              <a:t>Past Month Prescription Psychotherapeutic Misuse among People Aged 12 or Older, by Age Group: Percentages,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FFR1.15</a:t>
            </a:r>
          </a:p>
        </p:txBody>
      </p:sp>
      <p:pic>
        <p:nvPicPr>
          <p:cNvPr id="9" name="Content Placeholder 8">
            <a:extLst>
              <a:ext uri="{FF2B5EF4-FFF2-40B4-BE49-F238E27FC236}">
                <a16:creationId xmlns:a16="http://schemas.microsoft.com/office/drawing/2014/main" id="{469BA4C1-A071-4E4D-AB8B-0600AD38FC79}"/>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524000" y="1323386"/>
            <a:ext cx="8229600" cy="4668428"/>
          </a:xfrm>
        </p:spPr>
      </p:pic>
    </p:spTree>
    <p:extLst>
      <p:ext uri="{BB962C8B-B14F-4D97-AF65-F5344CB8AC3E}">
        <p14:creationId xmlns:p14="http://schemas.microsoft.com/office/powerpoint/2010/main" val="98870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
            <a:ext cx="10744200" cy="914400"/>
          </a:xfrm>
        </p:spPr>
        <p:txBody>
          <a:bodyPr>
            <a:noAutofit/>
          </a:bodyPr>
          <a:lstStyle/>
          <a:p>
            <a:r>
              <a:rPr lang="en-US" sz="2800" dirty="0"/>
              <a:t>Past Month Cocaine Use among People Aged 12 or Older, by Age Group: Percentages, 2002-2017</a:t>
            </a:r>
          </a:p>
        </p:txBody>
      </p:sp>
      <p:sp>
        <p:nvSpPr>
          <p:cNvPr id="3" name="Text Placeholder 2"/>
          <p:cNvSpPr>
            <a:spLocks noGrp="1"/>
          </p:cNvSpPr>
          <p:nvPr>
            <p:ph type="body" sz="quarter" idx="10"/>
          </p:nvPr>
        </p:nvSpPr>
        <p:spPr/>
        <p:txBody>
          <a:bodyPr/>
          <a:lstStyle/>
          <a:p>
            <a:r>
              <a:rPr lang="en-US" dirty="0"/>
              <a:t>FFR1.16</a:t>
            </a:r>
          </a:p>
        </p:txBody>
      </p:sp>
      <p:graphicFrame>
        <p:nvGraphicFramePr>
          <p:cNvPr id="6" name="Content Placeholder 5"/>
          <p:cNvGraphicFramePr>
            <a:graphicFrameLocks/>
          </p:cNvGraphicFramePr>
          <p:nvPr>
            <p:extLst>
              <p:ext uri="{D42A27DB-BD31-4B8C-83A1-F6EECF244321}">
                <p14:modId xmlns:p14="http://schemas.microsoft.com/office/powerpoint/2010/main" val="2939349463"/>
              </p:ext>
            </p:extLst>
          </p:nvPr>
        </p:nvGraphicFramePr>
        <p:xfrm>
          <a:off x="2254357" y="5532097"/>
          <a:ext cx="6772275"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71475">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1.9</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7C261327-5116-634C-9B11-E85140A9565E}"/>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133600" y="1092292"/>
            <a:ext cx="6781800" cy="4241708"/>
          </a:xfrm>
        </p:spPr>
      </p:pic>
    </p:spTree>
    <p:extLst>
      <p:ext uri="{BB962C8B-B14F-4D97-AF65-F5344CB8AC3E}">
        <p14:creationId xmlns:p14="http://schemas.microsoft.com/office/powerpoint/2010/main" val="427638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Past Month Hallucinogen Use among People Aged 12 or Older, by Age Group: Percentages, 2017</a:t>
            </a:r>
          </a:p>
        </p:txBody>
      </p:sp>
      <p:sp>
        <p:nvSpPr>
          <p:cNvPr id="3" name="Text Placeholder 2"/>
          <p:cNvSpPr>
            <a:spLocks noGrp="1"/>
          </p:cNvSpPr>
          <p:nvPr>
            <p:ph type="body" sz="quarter" idx="10"/>
          </p:nvPr>
        </p:nvSpPr>
        <p:spPr/>
        <p:txBody>
          <a:bodyPr/>
          <a:lstStyle/>
          <a:p>
            <a:r>
              <a:rPr lang="en-US" dirty="0"/>
              <a:t>FFR1.17</a:t>
            </a:r>
          </a:p>
        </p:txBody>
      </p:sp>
      <p:pic>
        <p:nvPicPr>
          <p:cNvPr id="8" name="Content Placeholder 7">
            <a:extLst>
              <a:ext uri="{FF2B5EF4-FFF2-40B4-BE49-F238E27FC236}">
                <a16:creationId xmlns:a16="http://schemas.microsoft.com/office/drawing/2014/main" id="{8F782F45-957A-824F-A6E4-4B1351C1AC9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676400" y="1444275"/>
            <a:ext cx="8209808" cy="4499325"/>
          </a:xfrm>
        </p:spPr>
      </p:pic>
    </p:spTree>
    <p:extLst>
      <p:ext uri="{BB962C8B-B14F-4D97-AF65-F5344CB8AC3E}">
        <p14:creationId xmlns:p14="http://schemas.microsoft.com/office/powerpoint/2010/main" val="181990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Past Month Inhalant Use among People Aged 12 or Older, by Age Group: Percentages, 2017</a:t>
            </a:r>
          </a:p>
        </p:txBody>
      </p:sp>
      <p:sp>
        <p:nvSpPr>
          <p:cNvPr id="3" name="Text Placeholder 2"/>
          <p:cNvSpPr>
            <a:spLocks noGrp="1"/>
          </p:cNvSpPr>
          <p:nvPr>
            <p:ph type="body" sz="quarter" idx="10"/>
          </p:nvPr>
        </p:nvSpPr>
        <p:spPr/>
        <p:txBody>
          <a:bodyPr/>
          <a:lstStyle/>
          <a:p>
            <a:r>
              <a:rPr lang="en-US" dirty="0"/>
              <a:t>FFR1.18</a:t>
            </a:r>
          </a:p>
        </p:txBody>
      </p:sp>
      <p:pic>
        <p:nvPicPr>
          <p:cNvPr id="9" name="Content Placeholder 8">
            <a:extLst>
              <a:ext uri="{FF2B5EF4-FFF2-40B4-BE49-F238E27FC236}">
                <a16:creationId xmlns:a16="http://schemas.microsoft.com/office/drawing/2014/main" id="{4EEF2239-59F7-1B42-827A-1400FC2B834D}"/>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750883" y="1371600"/>
            <a:ext cx="8229600" cy="4608576"/>
          </a:xfrm>
        </p:spPr>
      </p:pic>
    </p:spTree>
    <p:extLst>
      <p:ext uri="{BB962C8B-B14F-4D97-AF65-F5344CB8AC3E}">
        <p14:creationId xmlns:p14="http://schemas.microsoft.com/office/powerpoint/2010/main" val="157843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Past Month Methamphetamine Use among People Aged 12 or Older, by Age Group: Percentages, 2017</a:t>
            </a:r>
          </a:p>
        </p:txBody>
      </p:sp>
      <p:sp>
        <p:nvSpPr>
          <p:cNvPr id="3" name="Text Placeholder 2"/>
          <p:cNvSpPr>
            <a:spLocks noGrp="1"/>
          </p:cNvSpPr>
          <p:nvPr>
            <p:ph type="body" sz="quarter" idx="10"/>
          </p:nvPr>
        </p:nvSpPr>
        <p:spPr/>
        <p:txBody>
          <a:bodyPr/>
          <a:lstStyle/>
          <a:p>
            <a:r>
              <a:rPr lang="en-US" dirty="0"/>
              <a:t>FFR1.19</a:t>
            </a:r>
          </a:p>
        </p:txBody>
      </p:sp>
      <p:pic>
        <p:nvPicPr>
          <p:cNvPr id="8" name="Content Placeholder 7">
            <a:extLst>
              <a:ext uri="{FF2B5EF4-FFF2-40B4-BE49-F238E27FC236}">
                <a16:creationId xmlns:a16="http://schemas.microsoft.com/office/drawing/2014/main" id="{AE6D0B35-9409-DF4F-9B41-50F8116C7EB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828097" y="1523999"/>
            <a:ext cx="8152386" cy="4495801"/>
          </a:xfrm>
        </p:spPr>
      </p:pic>
    </p:spTree>
    <p:extLst>
      <p:ext uri="{BB962C8B-B14F-4D97-AF65-F5344CB8AC3E}">
        <p14:creationId xmlns:p14="http://schemas.microsoft.com/office/powerpoint/2010/main" val="22783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Past Month Cigarette Use among People Aged 12 or Older, by Age Group: Percentages, 2002-2017</a:t>
            </a:r>
          </a:p>
        </p:txBody>
      </p:sp>
      <p:sp>
        <p:nvSpPr>
          <p:cNvPr id="3" name="Text Placeholder 2"/>
          <p:cNvSpPr>
            <a:spLocks noGrp="1"/>
          </p:cNvSpPr>
          <p:nvPr>
            <p:ph type="body" sz="quarter" idx="10"/>
          </p:nvPr>
        </p:nvSpPr>
        <p:spPr/>
        <p:txBody>
          <a:bodyPr/>
          <a:lstStyle/>
          <a:p>
            <a:r>
              <a:rPr lang="en-US" dirty="0"/>
              <a:t>FFR1.02</a:t>
            </a:r>
          </a:p>
        </p:txBody>
      </p:sp>
      <p:pic>
        <p:nvPicPr>
          <p:cNvPr id="8" name="Content Placeholder 7"/>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7425" y="1248057"/>
            <a:ext cx="6762750" cy="4072961"/>
          </a:xfrm>
        </p:spPr>
      </p:pic>
      <p:graphicFrame>
        <p:nvGraphicFramePr>
          <p:cNvPr id="6" name="Content Placeholder 5"/>
          <p:cNvGraphicFramePr>
            <a:graphicFrameLocks/>
          </p:cNvGraphicFramePr>
          <p:nvPr>
            <p:extLst>
              <p:ext uri="{D42A27DB-BD31-4B8C-83A1-F6EECF244321}">
                <p14:modId xmlns:p14="http://schemas.microsoft.com/office/powerpoint/2010/main" val="1645708351"/>
              </p:ext>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26.0</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17.9</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3.2</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39.5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38.5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35.7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33.5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31.8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23.5</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22.3</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18.9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spTree>
    <p:extLst>
      <p:ext uri="{BB962C8B-B14F-4D97-AF65-F5344CB8AC3E}">
        <p14:creationId xmlns:p14="http://schemas.microsoft.com/office/powerpoint/2010/main" val="48044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Past Year Opioid Misuse among People Aged 12 or Older: 2017</a:t>
            </a:r>
            <a:br>
              <a:rPr lang="en-US" sz="2800" dirty="0"/>
            </a:br>
            <a:endParaRPr lang="en-US" sz="2800" dirty="0"/>
          </a:p>
        </p:txBody>
      </p:sp>
      <p:sp>
        <p:nvSpPr>
          <p:cNvPr id="4" name="Text Placeholder 3"/>
          <p:cNvSpPr>
            <a:spLocks noGrp="1"/>
          </p:cNvSpPr>
          <p:nvPr>
            <p:ph type="body" sz="quarter" idx="11"/>
          </p:nvPr>
        </p:nvSpPr>
        <p:spPr/>
        <p:txBody>
          <a:bodyPr/>
          <a:lstStyle/>
          <a:p>
            <a:r>
              <a:rPr lang="en-US" sz="1050" dirty="0"/>
              <a:t>Note: Opioid misuse is defined as heroin use or prescription pain reliever misuse.</a:t>
            </a:r>
          </a:p>
          <a:p>
            <a:r>
              <a:rPr lang="en-US" sz="1050" dirty="0"/>
              <a:t>Note: The percentages do not add to 100 percent due to rounding.</a:t>
            </a:r>
          </a:p>
        </p:txBody>
      </p:sp>
      <p:sp>
        <p:nvSpPr>
          <p:cNvPr id="3" name="Text Placeholder 2"/>
          <p:cNvSpPr>
            <a:spLocks noGrp="1"/>
          </p:cNvSpPr>
          <p:nvPr>
            <p:ph type="body" sz="quarter" idx="10"/>
          </p:nvPr>
        </p:nvSpPr>
        <p:spPr/>
        <p:txBody>
          <a:bodyPr/>
          <a:lstStyle/>
          <a:p>
            <a:r>
              <a:rPr lang="en-US" dirty="0"/>
              <a:t>FFR1.20</a:t>
            </a:r>
          </a:p>
        </p:txBody>
      </p:sp>
      <p:pic>
        <p:nvPicPr>
          <p:cNvPr id="9" name="Content Placeholder 8">
            <a:extLst>
              <a:ext uri="{FF2B5EF4-FFF2-40B4-BE49-F238E27FC236}">
                <a16:creationId xmlns:a16="http://schemas.microsoft.com/office/drawing/2014/main" id="{2D78AB39-424C-3141-BE6A-C80544D2B28E}"/>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57399" y="1066800"/>
            <a:ext cx="7564067" cy="4920569"/>
          </a:xfrm>
        </p:spPr>
      </p:pic>
    </p:spTree>
    <p:extLst>
      <p:ext uri="{BB962C8B-B14F-4D97-AF65-F5344CB8AC3E}">
        <p14:creationId xmlns:p14="http://schemas.microsoft.com/office/powerpoint/2010/main" val="251091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Past Year Opioid Misuse among People Aged 12 or Older, by Age Group: 2017</a:t>
            </a:r>
          </a:p>
        </p:txBody>
      </p:sp>
      <p:sp>
        <p:nvSpPr>
          <p:cNvPr id="4" name="Text Placeholder 3"/>
          <p:cNvSpPr>
            <a:spLocks noGrp="1"/>
          </p:cNvSpPr>
          <p:nvPr>
            <p:ph type="body" sz="quarter" idx="11"/>
          </p:nvPr>
        </p:nvSpPr>
        <p:spPr/>
        <p:txBody>
          <a:bodyPr/>
          <a:lstStyle/>
          <a:p>
            <a:r>
              <a:rPr lang="en-US" sz="1050" dirty="0"/>
              <a:t>Note: Opioid misuse is defined as heroin use or prescription pain reliever misuse.</a:t>
            </a:r>
          </a:p>
        </p:txBody>
      </p:sp>
      <p:sp>
        <p:nvSpPr>
          <p:cNvPr id="3" name="Text Placeholder 2"/>
          <p:cNvSpPr>
            <a:spLocks noGrp="1"/>
          </p:cNvSpPr>
          <p:nvPr>
            <p:ph type="body" sz="quarter" idx="10"/>
          </p:nvPr>
        </p:nvSpPr>
        <p:spPr/>
        <p:txBody>
          <a:bodyPr/>
          <a:lstStyle/>
          <a:p>
            <a:r>
              <a:rPr lang="en-US" dirty="0"/>
              <a:t>FFR1.21</a:t>
            </a:r>
          </a:p>
        </p:txBody>
      </p:sp>
      <p:pic>
        <p:nvPicPr>
          <p:cNvPr id="8" name="Content Placeholder 7">
            <a:extLst>
              <a:ext uri="{FF2B5EF4-FFF2-40B4-BE49-F238E27FC236}">
                <a16:creationId xmlns:a16="http://schemas.microsoft.com/office/drawing/2014/main" id="{6E9BC4F6-9500-884E-A1BC-295F62491C1D}"/>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905000" y="1219201"/>
            <a:ext cx="7855528" cy="4800600"/>
          </a:xfrm>
        </p:spPr>
      </p:pic>
    </p:spTree>
    <p:extLst>
      <p:ext uri="{BB962C8B-B14F-4D97-AF65-F5344CB8AC3E}">
        <p14:creationId xmlns:p14="http://schemas.microsoft.com/office/powerpoint/2010/main" val="84606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Past Year Heroin Use among People Aged 12 or Older, by Age Group: Percentages, 2002-2017</a:t>
            </a:r>
          </a:p>
        </p:txBody>
      </p:sp>
      <p:sp>
        <p:nvSpPr>
          <p:cNvPr id="3" name="Text Placeholder 2"/>
          <p:cNvSpPr>
            <a:spLocks noGrp="1"/>
          </p:cNvSpPr>
          <p:nvPr>
            <p:ph type="body" sz="quarter" idx="10"/>
          </p:nvPr>
        </p:nvSpPr>
        <p:spPr/>
        <p:txBody>
          <a:bodyPr/>
          <a:lstStyle/>
          <a:p>
            <a:r>
              <a:rPr lang="en-US" dirty="0"/>
              <a:t>FFR1.22</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1" name="Content Placeholder 10">
            <a:extLst>
              <a:ext uri="{FF2B5EF4-FFF2-40B4-BE49-F238E27FC236}">
                <a16:creationId xmlns:a16="http://schemas.microsoft.com/office/drawing/2014/main" id="{FE1A059E-8D1E-6E49-81B9-AE96E57290EC}"/>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42067" y="1143000"/>
            <a:ext cx="6887317" cy="4279252"/>
          </a:xfrm>
        </p:spPr>
      </p:pic>
    </p:spTree>
    <p:extLst>
      <p:ext uri="{BB962C8B-B14F-4D97-AF65-F5344CB8AC3E}">
        <p14:creationId xmlns:p14="http://schemas.microsoft.com/office/powerpoint/2010/main" val="2499711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575925" cy="914399"/>
          </a:xfrm>
        </p:spPr>
        <p:txBody>
          <a:bodyPr>
            <a:normAutofit/>
          </a:bodyPr>
          <a:lstStyle/>
          <a:p>
            <a:r>
              <a:rPr lang="en-US" sz="2800" dirty="0"/>
              <a:t>Past Year Prescription Pain Reliever Misuse among People Aged 12 or Older, by Age Group: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FFR1.23</a:t>
            </a:r>
          </a:p>
        </p:txBody>
      </p:sp>
      <p:pic>
        <p:nvPicPr>
          <p:cNvPr id="9" name="Content Placeholder 8">
            <a:extLst>
              <a:ext uri="{FF2B5EF4-FFF2-40B4-BE49-F238E27FC236}">
                <a16:creationId xmlns:a16="http://schemas.microsoft.com/office/drawing/2014/main" id="{74E7EF3B-791A-2746-8D7F-B3FED688BED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905000" y="1269241"/>
            <a:ext cx="7848600" cy="4920017"/>
          </a:xfrm>
        </p:spPr>
      </p:pic>
    </p:spTree>
    <p:extLst>
      <p:ext uri="{BB962C8B-B14F-4D97-AF65-F5344CB8AC3E}">
        <p14:creationId xmlns:p14="http://schemas.microsoft.com/office/powerpoint/2010/main" val="3300148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185525" cy="914399"/>
          </a:xfrm>
        </p:spPr>
        <p:txBody>
          <a:bodyPr>
            <a:normAutofit/>
          </a:bodyPr>
          <a:lstStyle/>
          <a:p>
            <a:r>
              <a:rPr lang="en-US" sz="2800" dirty="0"/>
              <a:t>Past Year Misuse of Prescription Pain Reliever Subtypes among People Aged 12 or Older: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FFR1.24</a:t>
            </a:r>
          </a:p>
        </p:txBody>
      </p:sp>
      <p:pic>
        <p:nvPicPr>
          <p:cNvPr id="8" name="Content Placeholder 7">
            <a:extLst>
              <a:ext uri="{FF2B5EF4-FFF2-40B4-BE49-F238E27FC236}">
                <a16:creationId xmlns:a16="http://schemas.microsoft.com/office/drawing/2014/main" id="{8C49FFEC-7484-1641-BBB9-5E323371D4A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57400" y="1249417"/>
            <a:ext cx="7391400" cy="4970080"/>
          </a:xfrm>
        </p:spPr>
      </p:pic>
      <p:sp>
        <p:nvSpPr>
          <p:cNvPr id="5" name="Text Placeholder 3">
            <a:extLst>
              <a:ext uri="{FF2B5EF4-FFF2-40B4-BE49-F238E27FC236}">
                <a16:creationId xmlns:a16="http://schemas.microsoft.com/office/drawing/2014/main" id="{70602EFD-62BF-4722-B7F9-A94D20D7CBDE}"/>
              </a:ext>
            </a:extLst>
          </p:cNvPr>
          <p:cNvSpPr>
            <a:spLocks noGrp="1"/>
          </p:cNvSpPr>
          <p:nvPr>
            <p:ph type="body" sz="quarter" idx="11"/>
          </p:nvPr>
        </p:nvSpPr>
        <p:spPr>
          <a:xfrm>
            <a:off x="1297116" y="6446486"/>
            <a:ext cx="8683367" cy="285509"/>
          </a:xfrm>
        </p:spPr>
        <p:txBody>
          <a:bodyPr/>
          <a:lstStyle/>
          <a:p>
            <a:r>
              <a:rPr lang="en-US" sz="1050" dirty="0"/>
              <a:t>Note: The figure does not show all pain reliever subtypes from the NSDUH questionnaire.</a:t>
            </a:r>
          </a:p>
        </p:txBody>
      </p:sp>
    </p:spTree>
    <p:extLst>
      <p:ext uri="{BB962C8B-B14F-4D97-AF65-F5344CB8AC3E}">
        <p14:creationId xmlns:p14="http://schemas.microsoft.com/office/powerpoint/2010/main" val="31230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185525" cy="914399"/>
          </a:xfrm>
        </p:spPr>
        <p:txBody>
          <a:bodyPr>
            <a:normAutofit fontScale="90000"/>
          </a:bodyPr>
          <a:lstStyle/>
          <a:p>
            <a:r>
              <a:rPr lang="en-US" sz="2200" dirty="0"/>
              <a:t>Main Reason for the Most Recent Prescription Pain Reliever Misuse among People Aged 12 or Older Who Misused Prescription Pain Relievers in the Past Year: Percentages, 2017</a:t>
            </a:r>
          </a:p>
        </p:txBody>
      </p:sp>
      <p:sp>
        <p:nvSpPr>
          <p:cNvPr id="4" name="Text Placeholder 3"/>
          <p:cNvSpPr>
            <a:spLocks noGrp="1"/>
          </p:cNvSpPr>
          <p:nvPr>
            <p:ph type="body" sz="quarter" idx="11"/>
          </p:nvPr>
        </p:nvSpPr>
        <p:spPr/>
        <p:txBody>
          <a:bodyPr/>
          <a:lstStyle/>
          <a:p>
            <a:r>
              <a:rPr lang="en-US" sz="1050" dirty="0"/>
              <a:t>Note: The percentages do not add to 100 percent due to rounding.</a:t>
            </a:r>
          </a:p>
        </p:txBody>
      </p:sp>
      <p:sp>
        <p:nvSpPr>
          <p:cNvPr id="3" name="Text Placeholder 2"/>
          <p:cNvSpPr>
            <a:spLocks noGrp="1"/>
          </p:cNvSpPr>
          <p:nvPr>
            <p:ph type="body" sz="quarter" idx="10"/>
          </p:nvPr>
        </p:nvSpPr>
        <p:spPr>
          <a:xfrm>
            <a:off x="61026" y="67236"/>
            <a:ext cx="838200" cy="195158"/>
          </a:xfrm>
        </p:spPr>
        <p:txBody>
          <a:bodyPr/>
          <a:lstStyle/>
          <a:p>
            <a:r>
              <a:rPr lang="en-US" dirty="0"/>
              <a:t>FFR1.25</a:t>
            </a:r>
          </a:p>
        </p:txBody>
      </p:sp>
      <p:pic>
        <p:nvPicPr>
          <p:cNvPr id="9" name="Content Placeholder 8">
            <a:extLst>
              <a:ext uri="{FF2B5EF4-FFF2-40B4-BE49-F238E27FC236}">
                <a16:creationId xmlns:a16="http://schemas.microsoft.com/office/drawing/2014/main" id="{784D5169-9E18-A245-AC66-7656BA5E3B4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219200" y="1371600"/>
            <a:ext cx="9471405" cy="4571648"/>
          </a:xfrm>
        </p:spPr>
      </p:pic>
    </p:spTree>
    <p:extLst>
      <p:ext uri="{BB962C8B-B14F-4D97-AF65-F5344CB8AC3E}">
        <p14:creationId xmlns:p14="http://schemas.microsoft.com/office/powerpoint/2010/main" val="7464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337925" cy="914399"/>
          </a:xfrm>
        </p:spPr>
        <p:txBody>
          <a:bodyPr>
            <a:normAutofit/>
          </a:bodyPr>
          <a:lstStyle/>
          <a:p>
            <a:r>
              <a:rPr lang="en-US" sz="2150" dirty="0"/>
              <a:t>Source Where Pain Relievers Were Obtained for Most Recent Misuse among People Aged 12 or Older Who Misused Prescription Pain Relievers in the Past Year: Percentages, 2017</a:t>
            </a:r>
          </a:p>
        </p:txBody>
      </p:sp>
      <p:sp>
        <p:nvSpPr>
          <p:cNvPr id="4" name="Text Placeholder 3"/>
          <p:cNvSpPr>
            <a:spLocks noGrp="1"/>
          </p:cNvSpPr>
          <p:nvPr>
            <p:ph type="body" sz="quarter" idx="11"/>
          </p:nvPr>
        </p:nvSpPr>
        <p:spPr/>
        <p:txBody>
          <a:bodyPr/>
          <a:lstStyle/>
          <a:p>
            <a:r>
              <a:rPr lang="en-US" sz="1050" dirty="0"/>
              <a:t>Note: Respondents with unknown data for the Source for Most Recent Misuse or who reported Some Other Way but did not specify a valid way were excluded.</a:t>
            </a:r>
          </a:p>
        </p:txBody>
      </p:sp>
      <p:sp>
        <p:nvSpPr>
          <p:cNvPr id="3" name="Text Placeholder 2"/>
          <p:cNvSpPr>
            <a:spLocks noGrp="1"/>
          </p:cNvSpPr>
          <p:nvPr>
            <p:ph type="body" sz="quarter" idx="10"/>
          </p:nvPr>
        </p:nvSpPr>
        <p:spPr>
          <a:xfrm>
            <a:off x="61026" y="67236"/>
            <a:ext cx="838200" cy="195158"/>
          </a:xfrm>
        </p:spPr>
        <p:txBody>
          <a:bodyPr/>
          <a:lstStyle/>
          <a:p>
            <a:r>
              <a:rPr lang="en-US" dirty="0"/>
              <a:t>FFR1.26</a:t>
            </a:r>
          </a:p>
        </p:txBody>
      </p:sp>
      <p:pic>
        <p:nvPicPr>
          <p:cNvPr id="8" name="Content Placeholder 7">
            <a:extLst>
              <a:ext uri="{FF2B5EF4-FFF2-40B4-BE49-F238E27FC236}">
                <a16:creationId xmlns:a16="http://schemas.microsoft.com/office/drawing/2014/main" id="{DD5A30D9-6128-084B-9AC7-FB0489F6D69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297115" y="1295400"/>
            <a:ext cx="9122853" cy="4816017"/>
          </a:xfrm>
        </p:spPr>
      </p:pic>
    </p:spTree>
    <p:extLst>
      <p:ext uri="{BB962C8B-B14F-4D97-AF65-F5344CB8AC3E}">
        <p14:creationId xmlns:p14="http://schemas.microsoft.com/office/powerpoint/2010/main" val="185623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185525" cy="914399"/>
          </a:xfrm>
        </p:spPr>
        <p:txBody>
          <a:bodyPr>
            <a:normAutofit/>
          </a:bodyPr>
          <a:lstStyle/>
          <a:p>
            <a:r>
              <a:rPr lang="en-US" sz="2800" dirty="0"/>
              <a:t>Numbers of Past Year Initiates of Substances among People Aged 12 or Older: 2017</a:t>
            </a:r>
          </a:p>
        </p:txBody>
      </p:sp>
      <p:sp>
        <p:nvSpPr>
          <p:cNvPr id="4" name="Text Placeholder 3"/>
          <p:cNvSpPr>
            <a:spLocks noGrp="1"/>
          </p:cNvSpPr>
          <p:nvPr>
            <p:ph type="body" sz="quarter" idx="11"/>
          </p:nvPr>
        </p:nvSpPr>
        <p:spPr/>
        <p:txBody>
          <a:bodyPr/>
          <a:lstStyle/>
          <a:p>
            <a:r>
              <a:rPr lang="en-US" sz="1050" dirty="0"/>
              <a:t>Rx = prescription. </a:t>
            </a:r>
          </a:p>
          <a:p>
            <a:r>
              <a:rPr lang="en-US" sz="1050" dirty="0"/>
              <a:t>Note: Estimates for prescription pain relievers, prescription tranquilizers, prescription stimulants, and prescription sedatives are for the initiation of misuse. </a:t>
            </a:r>
          </a:p>
        </p:txBody>
      </p:sp>
      <p:sp>
        <p:nvSpPr>
          <p:cNvPr id="3" name="Text Placeholder 2"/>
          <p:cNvSpPr>
            <a:spLocks noGrp="1"/>
          </p:cNvSpPr>
          <p:nvPr>
            <p:ph type="body" sz="quarter" idx="10"/>
          </p:nvPr>
        </p:nvSpPr>
        <p:spPr>
          <a:xfrm>
            <a:off x="61026" y="67236"/>
            <a:ext cx="838200" cy="195158"/>
          </a:xfrm>
        </p:spPr>
        <p:txBody>
          <a:bodyPr/>
          <a:lstStyle/>
          <a:p>
            <a:r>
              <a:rPr lang="en-US" dirty="0"/>
              <a:t>FFR1.27</a:t>
            </a:r>
          </a:p>
        </p:txBody>
      </p:sp>
      <p:pic>
        <p:nvPicPr>
          <p:cNvPr id="9" name="Content Placeholder 8">
            <a:extLst>
              <a:ext uri="{FF2B5EF4-FFF2-40B4-BE49-F238E27FC236}">
                <a16:creationId xmlns:a16="http://schemas.microsoft.com/office/drawing/2014/main" id="{853C0A68-B71F-0D4E-AC41-4EF979747FA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676400" y="1159933"/>
            <a:ext cx="8153400" cy="4982634"/>
          </a:xfrm>
        </p:spPr>
      </p:pic>
    </p:spTree>
    <p:extLst>
      <p:ext uri="{BB962C8B-B14F-4D97-AF65-F5344CB8AC3E}">
        <p14:creationId xmlns:p14="http://schemas.microsoft.com/office/powerpoint/2010/main" val="424343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Past Year Marijuana Initiates among People Aged 12 or Older, by Age Group (in Millions): 2002-2017</a:t>
            </a:r>
          </a:p>
        </p:txBody>
      </p:sp>
      <p:sp>
        <p:nvSpPr>
          <p:cNvPr id="3" name="Text Placeholder 2"/>
          <p:cNvSpPr>
            <a:spLocks noGrp="1"/>
          </p:cNvSpPr>
          <p:nvPr>
            <p:ph type="body" sz="quarter" idx="10"/>
          </p:nvPr>
        </p:nvSpPr>
        <p:spPr/>
        <p:txBody>
          <a:bodyPr/>
          <a:lstStyle/>
          <a:p>
            <a:r>
              <a:rPr lang="en-US" dirty="0"/>
              <a:t>FFR1.28</a:t>
            </a:r>
          </a:p>
        </p:txBody>
      </p:sp>
      <p:sp>
        <p:nvSpPr>
          <p:cNvPr id="5" name="Text Placeholder 4"/>
          <p:cNvSpPr>
            <a:spLocks noGrp="1"/>
          </p:cNvSpPr>
          <p:nvPr>
            <p:ph type="body" sz="quarter" idx="11"/>
          </p:nvPr>
        </p:nvSpPr>
        <p:spPr/>
        <p:txBody>
          <a:bodyPr/>
          <a:lstStyle/>
          <a:p>
            <a:r>
              <a:rPr lang="en-US" dirty="0"/>
              <a:t>Note: Estimates of less than 0.1 million round to 0.0 million when shown to the nearest tenth of a million.</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7C4E40DE-1F1E-C14D-A660-5FFFCA12486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270034"/>
            <a:ext cx="6781801" cy="4034429"/>
          </a:xfrm>
        </p:spPr>
      </p:pic>
    </p:spTree>
    <p:extLst>
      <p:ext uri="{BB962C8B-B14F-4D97-AF65-F5344CB8AC3E}">
        <p14:creationId xmlns:p14="http://schemas.microsoft.com/office/powerpoint/2010/main" val="294809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Past Year Cocaine Initiates among People Aged 12 or Older, by Age Group (in Thousands): 2002-2017</a:t>
            </a:r>
          </a:p>
        </p:txBody>
      </p:sp>
      <p:sp>
        <p:nvSpPr>
          <p:cNvPr id="3" name="Text Placeholder 2"/>
          <p:cNvSpPr>
            <a:spLocks noGrp="1"/>
          </p:cNvSpPr>
          <p:nvPr>
            <p:ph type="body" sz="quarter" idx="10"/>
          </p:nvPr>
        </p:nvSpPr>
        <p:spPr/>
        <p:txBody>
          <a:bodyPr/>
          <a:lstStyle/>
          <a:p>
            <a:r>
              <a:rPr lang="en-US" dirty="0"/>
              <a:t>FFR1.29</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1,032</a:t>
                      </a:r>
                    </a:p>
                  </a:txBody>
                  <a:tcPr marL="9144" marR="9525" marT="9144"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986</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998</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872</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977</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906</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623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968</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1,085</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1,037</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144" marR="9525" marT="9144"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286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196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145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120</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94</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117</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112</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107</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98</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594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144" marR="9525" marT="9144"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592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498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397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432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663</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766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729</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127</a:t>
                      </a:r>
                    </a:p>
                  </a:txBody>
                  <a:tcPr marL="9144" marR="9525" marT="9144"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128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133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147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148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193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213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210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F249814E-77BE-984A-8C5C-E97DD8E0C0CF}"/>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133600" y="1131829"/>
            <a:ext cx="6970660" cy="4202171"/>
          </a:xfrm>
        </p:spPr>
      </p:pic>
    </p:spTree>
    <p:extLst>
      <p:ext uri="{BB962C8B-B14F-4D97-AF65-F5344CB8AC3E}">
        <p14:creationId xmlns:p14="http://schemas.microsoft.com/office/powerpoint/2010/main" val="229688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337925" cy="914400"/>
          </a:xfrm>
        </p:spPr>
        <p:txBody>
          <a:bodyPr>
            <a:noAutofit/>
          </a:bodyPr>
          <a:lstStyle/>
          <a:p>
            <a:r>
              <a:rPr lang="en-US" sz="2300" dirty="0"/>
              <a:t>Daily Cigarette Use among Past Month Cigarette Smokers Aged 12 or Older and Smoking of One or More Packs of Cigarettes per Day among Current Daily Smokers: 2017</a:t>
            </a:r>
          </a:p>
        </p:txBody>
      </p:sp>
      <p:sp>
        <p:nvSpPr>
          <p:cNvPr id="4" name="Text Placeholder 3"/>
          <p:cNvSpPr>
            <a:spLocks noGrp="1"/>
          </p:cNvSpPr>
          <p:nvPr>
            <p:ph type="body" sz="quarter" idx="11"/>
          </p:nvPr>
        </p:nvSpPr>
        <p:spPr>
          <a:xfrm>
            <a:off x="1297116" y="6096000"/>
            <a:ext cx="8683367" cy="635995"/>
          </a:xfrm>
        </p:spPr>
        <p:txBody>
          <a:bodyPr/>
          <a:lstStyle/>
          <a:p>
            <a:r>
              <a:rPr lang="en-US" sz="1050" dirty="0"/>
              <a:t>Note: Current daily smokers with unknown data about the number of cigarettes smoked per day were excluded from the pie graph on the right.</a:t>
            </a:r>
          </a:p>
        </p:txBody>
      </p:sp>
      <p:sp>
        <p:nvSpPr>
          <p:cNvPr id="3" name="Text Placeholder 2"/>
          <p:cNvSpPr>
            <a:spLocks noGrp="1"/>
          </p:cNvSpPr>
          <p:nvPr>
            <p:ph type="body" sz="quarter" idx="10"/>
          </p:nvPr>
        </p:nvSpPr>
        <p:spPr/>
        <p:txBody>
          <a:bodyPr/>
          <a:lstStyle/>
          <a:p>
            <a:r>
              <a:rPr lang="en-US" dirty="0"/>
              <a:t>FFR1.03</a:t>
            </a:r>
          </a:p>
        </p:txBody>
      </p:sp>
      <p:pic>
        <p:nvPicPr>
          <p:cNvPr id="8" name="Content Placeholder 7">
            <a:extLst>
              <a:ext uri="{FF2B5EF4-FFF2-40B4-BE49-F238E27FC236}">
                <a16:creationId xmlns:a16="http://schemas.microsoft.com/office/drawing/2014/main" id="{24FCF8AD-B22C-2F4B-A104-8A462F713A8D}"/>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066800" y="1600200"/>
            <a:ext cx="9659168" cy="3965855"/>
          </a:xfrm>
        </p:spPr>
      </p:pic>
    </p:spTree>
    <p:extLst>
      <p:ext uri="{BB962C8B-B14F-4D97-AF65-F5344CB8AC3E}">
        <p14:creationId xmlns:p14="http://schemas.microsoft.com/office/powerpoint/2010/main" val="1493115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185525" cy="914400"/>
          </a:xfrm>
        </p:spPr>
        <p:txBody>
          <a:bodyPr>
            <a:normAutofit/>
          </a:bodyPr>
          <a:lstStyle/>
          <a:p>
            <a:r>
              <a:rPr lang="en-US" sz="2800" dirty="0"/>
              <a:t>Past Year Heroin Initiates among People Aged 12 or Older, by Age Group (in Thousands): 2002-2017</a:t>
            </a:r>
          </a:p>
        </p:txBody>
      </p:sp>
      <p:sp>
        <p:nvSpPr>
          <p:cNvPr id="3" name="Text Placeholder 2"/>
          <p:cNvSpPr>
            <a:spLocks noGrp="1"/>
          </p:cNvSpPr>
          <p:nvPr>
            <p:ph type="body" sz="quarter" idx="10"/>
          </p:nvPr>
        </p:nvSpPr>
        <p:spPr/>
        <p:txBody>
          <a:bodyPr/>
          <a:lstStyle/>
          <a:p>
            <a:r>
              <a:rPr lang="en-US" dirty="0"/>
              <a:t>FFR1.30</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117</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92</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118</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108</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90</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106</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116</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178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169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135</a:t>
                      </a: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81</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18</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24</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29</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19</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23</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21</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21</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57</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70</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58</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83</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100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66</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75</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57</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82</a:t>
                      </a:r>
                    </a:p>
                  </a:txBody>
                  <a:tcPr marL="9525" marR="9525" marT="9525" marB="0" anchor="ctr">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46</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37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124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68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79400"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B418381A-DE63-EA4F-924A-4692BABB47D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176608"/>
            <a:ext cx="6781800" cy="4093741"/>
          </a:xfrm>
        </p:spPr>
      </p:pic>
    </p:spTree>
    <p:extLst>
      <p:ext uri="{BB962C8B-B14F-4D97-AF65-F5344CB8AC3E}">
        <p14:creationId xmlns:p14="http://schemas.microsoft.com/office/powerpoint/2010/main" val="194147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185525" cy="914399"/>
          </a:xfrm>
        </p:spPr>
        <p:txBody>
          <a:bodyPr>
            <a:normAutofit/>
          </a:bodyPr>
          <a:lstStyle/>
          <a:p>
            <a:r>
              <a:rPr lang="en-US" sz="2800" dirty="0"/>
              <a:t>Perceived Great Risk from Substance Use among People Aged 12 or Older: Percentages,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FFR1.31</a:t>
            </a:r>
          </a:p>
        </p:txBody>
      </p:sp>
      <p:pic>
        <p:nvPicPr>
          <p:cNvPr id="8" name="Content Placeholder 7">
            <a:extLst>
              <a:ext uri="{FF2B5EF4-FFF2-40B4-BE49-F238E27FC236}">
                <a16:creationId xmlns:a16="http://schemas.microsoft.com/office/drawing/2014/main" id="{894E5C98-1BBF-2945-8173-6AD8F8DB132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735542" y="1524000"/>
            <a:ext cx="10084650" cy="4572000"/>
          </a:xfrm>
        </p:spPr>
      </p:pic>
    </p:spTree>
    <p:extLst>
      <p:ext uri="{BB962C8B-B14F-4D97-AF65-F5344CB8AC3E}">
        <p14:creationId xmlns:p14="http://schemas.microsoft.com/office/powerpoint/2010/main" val="343380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Alcohol Use Disorder in the Past Year among People Aged 12 or Older, by Age Group: Percentages, 2002-2017</a:t>
            </a:r>
          </a:p>
        </p:txBody>
      </p:sp>
      <p:sp>
        <p:nvSpPr>
          <p:cNvPr id="3" name="Text Placeholder 2"/>
          <p:cNvSpPr>
            <a:spLocks noGrp="1"/>
          </p:cNvSpPr>
          <p:nvPr>
            <p:ph type="body" sz="quarter" idx="10"/>
          </p:nvPr>
        </p:nvSpPr>
        <p:spPr/>
        <p:txBody>
          <a:bodyPr/>
          <a:lstStyle/>
          <a:p>
            <a:r>
              <a:rPr lang="en-US" dirty="0"/>
              <a:t>FFR1.32</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7.7</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1.8</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15.7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10.7</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10.0</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5" name="Content Placeholder 14">
            <a:extLst>
              <a:ext uri="{FF2B5EF4-FFF2-40B4-BE49-F238E27FC236}">
                <a16:creationId xmlns:a16="http://schemas.microsoft.com/office/drawing/2014/main" id="{68849828-0705-384C-829B-475120C08A0C}"/>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7" y="1121726"/>
            <a:ext cx="6766560" cy="4147246"/>
          </a:xfrm>
        </p:spPr>
      </p:pic>
    </p:spTree>
    <p:extLst>
      <p:ext uri="{BB962C8B-B14F-4D97-AF65-F5344CB8AC3E}">
        <p14:creationId xmlns:p14="http://schemas.microsoft.com/office/powerpoint/2010/main" val="135395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Illicit Drug Use Disorder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FFR1.33</a:t>
            </a:r>
          </a:p>
        </p:txBody>
      </p:sp>
      <p:pic>
        <p:nvPicPr>
          <p:cNvPr id="9" name="Content Placeholder 8">
            <a:extLst>
              <a:ext uri="{FF2B5EF4-FFF2-40B4-BE49-F238E27FC236}">
                <a16:creationId xmlns:a16="http://schemas.microsoft.com/office/drawing/2014/main" id="{DCB1990E-94B9-5349-A46E-95257CE87EA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517195"/>
            <a:ext cx="7715367" cy="4491446"/>
          </a:xfrm>
        </p:spPr>
      </p:pic>
    </p:spTree>
    <p:extLst>
      <p:ext uri="{BB962C8B-B14F-4D97-AF65-F5344CB8AC3E}">
        <p14:creationId xmlns:p14="http://schemas.microsoft.com/office/powerpoint/2010/main" val="343757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Marijuana Use Disorder in the Past Year among People Aged 12 or Older, by Age Group: Percentages, 2002-2017</a:t>
            </a:r>
          </a:p>
        </p:txBody>
      </p:sp>
      <p:sp>
        <p:nvSpPr>
          <p:cNvPr id="3" name="Text Placeholder 2"/>
          <p:cNvSpPr>
            <a:spLocks noGrp="1"/>
          </p:cNvSpPr>
          <p:nvPr>
            <p:ph type="body" sz="quarter" idx="10"/>
          </p:nvPr>
        </p:nvSpPr>
        <p:spPr/>
        <p:txBody>
          <a:bodyPr/>
          <a:lstStyle/>
          <a:p>
            <a:r>
              <a:rPr lang="en-US" dirty="0"/>
              <a:t>FFR1.34</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1.5</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1.5</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1.5</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2.3</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2.2</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418B44F2-27F6-F349-8BA0-0C554F8AAD7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7" y="1254531"/>
            <a:ext cx="6661043" cy="4010950"/>
          </a:xfrm>
        </p:spPr>
      </p:pic>
    </p:spTree>
    <p:extLst>
      <p:ext uri="{BB962C8B-B14F-4D97-AF65-F5344CB8AC3E}">
        <p14:creationId xmlns:p14="http://schemas.microsoft.com/office/powerpoint/2010/main" val="46020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Pain Reliever Use Disorder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FFR1.35</a:t>
            </a:r>
          </a:p>
        </p:txBody>
      </p:sp>
      <p:pic>
        <p:nvPicPr>
          <p:cNvPr id="8" name="Content Placeholder 7">
            <a:extLst>
              <a:ext uri="{FF2B5EF4-FFF2-40B4-BE49-F238E27FC236}">
                <a16:creationId xmlns:a16="http://schemas.microsoft.com/office/drawing/2014/main" id="{27F46982-F7E8-4A47-99DE-5B5B1BEC9CE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86000" y="1513113"/>
            <a:ext cx="7753348" cy="4430486"/>
          </a:xfrm>
        </p:spPr>
      </p:pic>
    </p:spTree>
    <p:extLst>
      <p:ext uri="{BB962C8B-B14F-4D97-AF65-F5344CB8AC3E}">
        <p14:creationId xmlns:p14="http://schemas.microsoft.com/office/powerpoint/2010/main" val="4228040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Cocaine Use Disorder in the Past Year among People Aged 12 or Older, by Age Group: Percentages, 2002-2017</a:t>
            </a:r>
          </a:p>
        </p:txBody>
      </p:sp>
      <p:sp>
        <p:nvSpPr>
          <p:cNvPr id="3" name="Text Placeholder 2"/>
          <p:cNvSpPr>
            <a:spLocks noGrp="1"/>
          </p:cNvSpPr>
          <p:nvPr>
            <p:ph type="body" sz="quarter" idx="10"/>
          </p:nvPr>
        </p:nvSpPr>
        <p:spPr/>
        <p:txBody>
          <a:bodyPr/>
          <a:lstStyle/>
          <a:p>
            <a:r>
              <a:rPr lang="en-US" dirty="0"/>
              <a:t>FFR1.36</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6DE061FF-56DA-EA4E-9D80-045AC5BCD23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7" y="1237635"/>
            <a:ext cx="6661043" cy="4044204"/>
          </a:xfrm>
        </p:spPr>
      </p:pic>
    </p:spTree>
    <p:extLst>
      <p:ext uri="{BB962C8B-B14F-4D97-AF65-F5344CB8AC3E}">
        <p14:creationId xmlns:p14="http://schemas.microsoft.com/office/powerpoint/2010/main" val="3173131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Heroin Use Disorder in the Past Year among People Aged 12 or Older, by Age Group: Percentages, 2002-2017</a:t>
            </a:r>
          </a:p>
        </p:txBody>
      </p:sp>
      <p:sp>
        <p:nvSpPr>
          <p:cNvPr id="3" name="Text Placeholder 2"/>
          <p:cNvSpPr>
            <a:spLocks noGrp="1"/>
          </p:cNvSpPr>
          <p:nvPr>
            <p:ph type="body" sz="quarter" idx="10"/>
          </p:nvPr>
        </p:nvSpPr>
        <p:spPr/>
        <p:txBody>
          <a:bodyPr/>
          <a:lstStyle/>
          <a:p>
            <a:r>
              <a:rPr lang="en-US" dirty="0"/>
              <a:t>FFR1.37</a:t>
            </a:r>
          </a:p>
        </p:txBody>
      </p:sp>
      <p:sp>
        <p:nvSpPr>
          <p:cNvPr id="5" name="Text Placeholder 4"/>
          <p:cNvSpPr>
            <a:spLocks noGrp="1"/>
          </p:cNvSpPr>
          <p:nvPr>
            <p:ph type="body" sz="quarter" idx="11"/>
          </p:nvPr>
        </p:nvSpPr>
        <p:spPr/>
        <p:txBody>
          <a:bodyPr/>
          <a:lstStyle/>
          <a:p>
            <a:r>
              <a:rPr lang="en-US" dirty="0"/>
              <a:t>Note: Estimates of less than 0.1 percent round to 0.0 percent when shown to the nearest tenth of a percent.</a:t>
            </a:r>
          </a:p>
        </p:txBody>
      </p:sp>
      <p:graphicFrame>
        <p:nvGraphicFramePr>
          <p:cNvPr id="6" name="Content Placeholder 5"/>
          <p:cNvGraphicFramePr>
            <a:graphicFrameLocks/>
          </p:cNvGraphicFramePr>
          <p:nvPr>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0.0</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4" name="Content Placeholder 13">
            <a:extLst>
              <a:ext uri="{FF2B5EF4-FFF2-40B4-BE49-F238E27FC236}">
                <a16:creationId xmlns:a16="http://schemas.microsoft.com/office/drawing/2014/main" id="{F1AB2237-6F2A-F54A-B0B5-D5BEFCB2FAB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7" y="1316244"/>
            <a:ext cx="6766560" cy="3951104"/>
          </a:xfrm>
        </p:spPr>
      </p:pic>
    </p:spTree>
    <p:extLst>
      <p:ext uri="{BB962C8B-B14F-4D97-AF65-F5344CB8AC3E}">
        <p14:creationId xmlns:p14="http://schemas.microsoft.com/office/powerpoint/2010/main" val="31459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Opioid Use Disorder in the Past Year among People Aged 12 or Older, by Age Group: 2017</a:t>
            </a:r>
          </a:p>
        </p:txBody>
      </p:sp>
      <p:sp>
        <p:nvSpPr>
          <p:cNvPr id="4" name="Text Placeholder 3"/>
          <p:cNvSpPr>
            <a:spLocks noGrp="1"/>
          </p:cNvSpPr>
          <p:nvPr>
            <p:ph type="body" sz="quarter" idx="11"/>
          </p:nvPr>
        </p:nvSpPr>
        <p:spPr/>
        <p:txBody>
          <a:bodyPr/>
          <a:lstStyle/>
          <a:p>
            <a:r>
              <a:rPr lang="en-US" sz="1050" dirty="0"/>
              <a:t>Note: Opioid use disorder is defined as meeting DSM-IV criteria for heroin use disorder or pain reliever use disorder in the past 12 months. </a:t>
            </a:r>
          </a:p>
        </p:txBody>
      </p:sp>
      <p:sp>
        <p:nvSpPr>
          <p:cNvPr id="3" name="Text Placeholder 2"/>
          <p:cNvSpPr>
            <a:spLocks noGrp="1"/>
          </p:cNvSpPr>
          <p:nvPr>
            <p:ph type="body" sz="quarter" idx="10"/>
          </p:nvPr>
        </p:nvSpPr>
        <p:spPr/>
        <p:txBody>
          <a:bodyPr/>
          <a:lstStyle/>
          <a:p>
            <a:r>
              <a:rPr lang="en-US" dirty="0"/>
              <a:t>FFR1.38</a:t>
            </a:r>
          </a:p>
        </p:txBody>
      </p:sp>
      <p:pic>
        <p:nvPicPr>
          <p:cNvPr id="9" name="Content Placeholder 8">
            <a:extLst>
              <a:ext uri="{FF2B5EF4-FFF2-40B4-BE49-F238E27FC236}">
                <a16:creationId xmlns:a16="http://schemas.microsoft.com/office/drawing/2014/main" id="{3C33DA77-874E-8E4C-8CA0-B35A498A628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2357" y="1447800"/>
            <a:ext cx="7778126" cy="4754826"/>
          </a:xfrm>
        </p:spPr>
      </p:pic>
    </p:spTree>
    <p:extLst>
      <p:ext uri="{BB962C8B-B14F-4D97-AF65-F5344CB8AC3E}">
        <p14:creationId xmlns:p14="http://schemas.microsoft.com/office/powerpoint/2010/main" val="3149496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Numbers of People Aged 12 or Older with a Past Year Substance Use Disorder: 2017</a:t>
            </a:r>
          </a:p>
        </p:txBody>
      </p:sp>
      <p:sp>
        <p:nvSpPr>
          <p:cNvPr id="4" name="Text Placeholder 3"/>
          <p:cNvSpPr>
            <a:spLocks noGrp="1"/>
          </p:cNvSpPr>
          <p:nvPr>
            <p:ph type="body" sz="quarter" idx="11"/>
          </p:nvPr>
        </p:nvSpPr>
        <p:spPr/>
        <p:txBody>
          <a:bodyPr/>
          <a:lstStyle/>
          <a:p>
            <a:r>
              <a:rPr lang="en-US" sz="1050" dirty="0"/>
              <a:t>Note: Estimated numbers of people refer to people aged 12 or older in the civilian, noninstitutionalized population in the United States. The numbers do not sum to the total population of the United States because the population for NSDUH does not include people aged 11 years or younger, people with no fixed household address (e.g., homeless or transient people not in shelters), active-duty military personnel, and residents of institutional group quarters, such as correctional facilities, nursing homes, mental institutions, and long-term care hospitals. </a:t>
            </a:r>
          </a:p>
          <a:p>
            <a:r>
              <a:rPr lang="en-US" sz="1050" dirty="0"/>
              <a:t>Note: The estimated numbers of people with substance use disorders are not mutually exclusive because people could have use disorders for more than one substance.</a:t>
            </a:r>
          </a:p>
        </p:txBody>
      </p:sp>
      <p:sp>
        <p:nvSpPr>
          <p:cNvPr id="3" name="Text Placeholder 2"/>
          <p:cNvSpPr>
            <a:spLocks noGrp="1"/>
          </p:cNvSpPr>
          <p:nvPr>
            <p:ph type="body" sz="quarter" idx="10"/>
          </p:nvPr>
        </p:nvSpPr>
        <p:spPr/>
        <p:txBody>
          <a:bodyPr/>
          <a:lstStyle/>
          <a:p>
            <a:r>
              <a:rPr lang="en-US" dirty="0"/>
              <a:t>FFR1.39</a:t>
            </a:r>
          </a:p>
        </p:txBody>
      </p:sp>
      <p:pic>
        <p:nvPicPr>
          <p:cNvPr id="8" name="Content Placeholder 7">
            <a:extLst>
              <a:ext uri="{FF2B5EF4-FFF2-40B4-BE49-F238E27FC236}">
                <a16:creationId xmlns:a16="http://schemas.microsoft.com/office/drawing/2014/main" id="{F6CCA2B7-C716-E74A-8FC0-56C872166C51}"/>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906150" y="1766973"/>
            <a:ext cx="10496869" cy="3418980"/>
          </a:xfrm>
        </p:spPr>
      </p:pic>
    </p:spTree>
    <p:extLst>
      <p:ext uri="{BB962C8B-B14F-4D97-AF65-F5344CB8AC3E}">
        <p14:creationId xmlns:p14="http://schemas.microsoft.com/office/powerpoint/2010/main" val="348802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277535" cy="914400"/>
          </a:xfrm>
        </p:spPr>
        <p:txBody>
          <a:bodyPr>
            <a:noAutofit/>
          </a:bodyPr>
          <a:lstStyle/>
          <a:p>
            <a:r>
              <a:rPr lang="en-US" sz="2400" dirty="0"/>
              <a:t>Smokers of One or More Packs of Cigarettes per Day among Past Month Daily Cigarette Smokers Aged 12 or Older, by Age Group: Percentages, 2002-2017</a:t>
            </a:r>
          </a:p>
        </p:txBody>
      </p:sp>
      <p:sp>
        <p:nvSpPr>
          <p:cNvPr id="3" name="Text Placeholder 2"/>
          <p:cNvSpPr>
            <a:spLocks noGrp="1"/>
          </p:cNvSpPr>
          <p:nvPr>
            <p:ph type="body" sz="quarter" idx="10"/>
          </p:nvPr>
        </p:nvSpPr>
        <p:spPr/>
        <p:txBody>
          <a:bodyPr/>
          <a:lstStyle/>
          <a:p>
            <a:r>
              <a:rPr lang="en-US" dirty="0"/>
              <a:t>FFR1.04</a:t>
            </a:r>
          </a:p>
        </p:txBody>
      </p:sp>
      <p:sp>
        <p:nvSpPr>
          <p:cNvPr id="5" name="Text Placeholder 4"/>
          <p:cNvSpPr>
            <a:spLocks noGrp="1"/>
          </p:cNvSpPr>
          <p:nvPr>
            <p:ph type="body" sz="quarter" idx="11"/>
          </p:nvPr>
        </p:nvSpPr>
        <p:spPr/>
        <p:txBody>
          <a:bodyPr/>
          <a:lstStyle/>
          <a:p>
            <a:r>
              <a:rPr lang="en-US" dirty="0"/>
              <a:t>* Low precision; no estimate reported.</a:t>
            </a:r>
          </a:p>
        </p:txBody>
      </p:sp>
      <p:graphicFrame>
        <p:nvGraphicFramePr>
          <p:cNvPr id="6" name="Content Placeholder 5"/>
          <p:cNvGraphicFramePr>
            <a:graphicFrameLocks/>
          </p:cNvGraphicFramePr>
          <p:nvPr>
            <p:extLst>
              <p:ext uri="{D42A27DB-BD31-4B8C-83A1-F6EECF244321}">
                <p14:modId xmlns:p14="http://schemas.microsoft.com/office/powerpoint/2010/main" val="2087219618"/>
              </p:ext>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45.1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42.0</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41.3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40.3</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41.1</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41.1</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41.2</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21.8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22.0</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19.4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20.1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18.4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11.9</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7.8</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39.1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37.1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36.9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34.4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32.9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31.6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29.5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27.3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25.1</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22.3</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22.5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26.2</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25.0</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45.2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44.7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43.3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44.1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43.1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43.2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7B72F876-FE28-408F-A358-02C4C8055A6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257425" y="1285103"/>
            <a:ext cx="6762750" cy="4014744"/>
          </a:xfrm>
        </p:spPr>
      </p:pic>
    </p:spTree>
    <p:extLst>
      <p:ext uri="{BB962C8B-B14F-4D97-AF65-F5344CB8AC3E}">
        <p14:creationId xmlns:p14="http://schemas.microsoft.com/office/powerpoint/2010/main" val="3692516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300" dirty="0"/>
              <a:t>Alcohol Use Disorder and Illicit Drug Use Disorder in the Past Year among People Aged 12 or Older with a Past Year Substance Use Disorder (SUD): 2017</a:t>
            </a:r>
          </a:p>
        </p:txBody>
      </p:sp>
      <p:sp>
        <p:nvSpPr>
          <p:cNvPr id="3" name="Text Placeholder 2"/>
          <p:cNvSpPr>
            <a:spLocks noGrp="1"/>
          </p:cNvSpPr>
          <p:nvPr>
            <p:ph type="body" sz="quarter" idx="10"/>
          </p:nvPr>
        </p:nvSpPr>
        <p:spPr>
          <a:xfrm>
            <a:off x="61026" y="67236"/>
            <a:ext cx="838200" cy="195158"/>
          </a:xfrm>
        </p:spPr>
        <p:txBody>
          <a:bodyPr/>
          <a:lstStyle/>
          <a:p>
            <a:r>
              <a:rPr lang="en-US" dirty="0"/>
              <a:t>FFR1.40</a:t>
            </a:r>
          </a:p>
        </p:txBody>
      </p:sp>
      <p:pic>
        <p:nvPicPr>
          <p:cNvPr id="10" name="Content Placeholder 9">
            <a:extLst>
              <a:ext uri="{FF2B5EF4-FFF2-40B4-BE49-F238E27FC236}">
                <a16:creationId xmlns:a16="http://schemas.microsoft.com/office/drawing/2014/main" id="{7EF1201E-D8CB-8E4A-824F-6DFA128CC3A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362200" y="1219200"/>
            <a:ext cx="7085365" cy="4648200"/>
          </a:xfrm>
        </p:spPr>
      </p:pic>
    </p:spTree>
    <p:extLst>
      <p:ext uri="{BB962C8B-B14F-4D97-AF65-F5344CB8AC3E}">
        <p14:creationId xmlns:p14="http://schemas.microsoft.com/office/powerpoint/2010/main" val="388905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575925" cy="914400"/>
          </a:xfrm>
        </p:spPr>
        <p:txBody>
          <a:bodyPr>
            <a:normAutofit/>
          </a:bodyPr>
          <a:lstStyle/>
          <a:p>
            <a:r>
              <a:rPr lang="en-US" sz="2800" dirty="0"/>
              <a:t>Substance Use Disorder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FFR1.41</a:t>
            </a:r>
          </a:p>
        </p:txBody>
      </p:sp>
      <p:pic>
        <p:nvPicPr>
          <p:cNvPr id="8" name="Content Placeholder 7">
            <a:extLst>
              <a:ext uri="{FF2B5EF4-FFF2-40B4-BE49-F238E27FC236}">
                <a16:creationId xmlns:a16="http://schemas.microsoft.com/office/drawing/2014/main" id="{C5C185C9-AF8F-6342-8E90-46F7951F1F8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5896" y="1447800"/>
            <a:ext cx="7802504" cy="4514306"/>
          </a:xfrm>
        </p:spPr>
      </p:pic>
    </p:spTree>
    <p:extLst>
      <p:ext uri="{BB962C8B-B14F-4D97-AF65-F5344CB8AC3E}">
        <p14:creationId xmlns:p14="http://schemas.microsoft.com/office/powerpoint/2010/main" val="2994505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Major Depressive Episode (MDE) and MDE with Severe Impairment in the Past Year among Youths Aged 12 to 17: 2017</a:t>
            </a:r>
          </a:p>
        </p:txBody>
      </p:sp>
      <p:sp>
        <p:nvSpPr>
          <p:cNvPr id="4" name="Text Placeholder 3"/>
          <p:cNvSpPr>
            <a:spLocks noGrp="1"/>
          </p:cNvSpPr>
          <p:nvPr>
            <p:ph type="body" sz="quarter" idx="11"/>
          </p:nvPr>
        </p:nvSpPr>
        <p:spPr/>
        <p:txBody>
          <a:bodyPr/>
          <a:lstStyle/>
          <a:p>
            <a:r>
              <a:rPr lang="en-US" sz="1050" dirty="0"/>
              <a:t>Note: Youth respondents with unknown past year MDE data or unknown impairment data were excluded.</a:t>
            </a:r>
          </a:p>
        </p:txBody>
      </p:sp>
      <p:sp>
        <p:nvSpPr>
          <p:cNvPr id="3" name="Text Placeholder 2"/>
          <p:cNvSpPr>
            <a:spLocks noGrp="1"/>
          </p:cNvSpPr>
          <p:nvPr>
            <p:ph type="body" sz="quarter" idx="10"/>
          </p:nvPr>
        </p:nvSpPr>
        <p:spPr/>
        <p:txBody>
          <a:bodyPr/>
          <a:lstStyle/>
          <a:p>
            <a:r>
              <a:rPr lang="en-US" dirty="0"/>
              <a:t>FFR1.42</a:t>
            </a:r>
          </a:p>
        </p:txBody>
      </p:sp>
      <p:pic>
        <p:nvPicPr>
          <p:cNvPr id="9" name="Content Placeholder 8">
            <a:extLst>
              <a:ext uri="{FF2B5EF4-FFF2-40B4-BE49-F238E27FC236}">
                <a16:creationId xmlns:a16="http://schemas.microsoft.com/office/drawing/2014/main" id="{BBE91307-5BBC-6C43-9143-C1C8148FF78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346972" y="1066800"/>
            <a:ext cx="7628012" cy="4702574"/>
          </a:xfrm>
        </p:spPr>
      </p:pic>
    </p:spTree>
    <p:extLst>
      <p:ext uri="{BB962C8B-B14F-4D97-AF65-F5344CB8AC3E}">
        <p14:creationId xmlns:p14="http://schemas.microsoft.com/office/powerpoint/2010/main" val="2301963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500" dirty="0"/>
              <a:t>Major Depressive Episode (MDE) and MDE with Severe Impairment in the Past Year among Youths Aged 12 to 17: Percentages, 2004-2017</a:t>
            </a:r>
          </a:p>
        </p:txBody>
      </p:sp>
      <p:sp>
        <p:nvSpPr>
          <p:cNvPr id="3" name="Text Placeholder 2"/>
          <p:cNvSpPr>
            <a:spLocks noGrp="1"/>
          </p:cNvSpPr>
          <p:nvPr>
            <p:ph type="body" sz="quarter" idx="10"/>
          </p:nvPr>
        </p:nvSpPr>
        <p:spPr/>
        <p:txBody>
          <a:bodyPr/>
          <a:lstStyle/>
          <a:p>
            <a:r>
              <a:rPr lang="en-US" dirty="0"/>
              <a:t>FFR1.43</a:t>
            </a:r>
          </a:p>
        </p:txBody>
      </p:sp>
      <p:sp>
        <p:nvSpPr>
          <p:cNvPr id="5" name="Text Placeholder 4"/>
          <p:cNvSpPr>
            <a:spLocks noGrp="1"/>
          </p:cNvSpPr>
          <p:nvPr>
            <p:ph type="body" sz="quarter" idx="11"/>
          </p:nvPr>
        </p:nvSpPr>
        <p:spPr/>
        <p:txBody>
          <a:bodyPr/>
          <a:lstStyle/>
          <a:p>
            <a:r>
              <a:rPr lang="en-US" dirty="0"/>
              <a:t>N/A = not available.</a:t>
            </a:r>
          </a:p>
        </p:txBody>
      </p:sp>
      <p:graphicFrame>
        <p:nvGraphicFramePr>
          <p:cNvPr id="6" name="Content Placeholder 5"/>
          <p:cNvGraphicFramePr>
            <a:graphicFrameLocks/>
          </p:cNvGraphicFramePr>
          <p:nvPr>
            <p:extLst/>
          </p:nvPr>
        </p:nvGraphicFramePr>
        <p:xfrm>
          <a:off x="2254356" y="5532097"/>
          <a:ext cx="6661049" cy="821944"/>
        </p:xfrm>
        <a:graphic>
          <a:graphicData uri="http://schemas.openxmlformats.org/drawingml/2006/table">
            <a:tbl>
              <a:tblPr firstRow="1" bandRow="1">
                <a:tableStyleId>{5C22544A-7EE6-4342-B048-85BDC9FD1C3A}</a:tableStyleId>
              </a:tblPr>
              <a:tblGrid>
                <a:gridCol w="1009249">
                  <a:extLst>
                    <a:ext uri="{9D8B030D-6E8A-4147-A177-3AD203B41FA5}">
                      <a16:colId xmlns:a16="http://schemas.microsoft.com/office/drawing/2014/main" val="4142788167"/>
                    </a:ext>
                  </a:extLst>
                </a:gridCol>
                <a:gridCol w="403700">
                  <a:extLst>
                    <a:ext uri="{9D8B030D-6E8A-4147-A177-3AD203B41FA5}">
                      <a16:colId xmlns:a16="http://schemas.microsoft.com/office/drawing/2014/main" val="4027973214"/>
                    </a:ext>
                  </a:extLst>
                </a:gridCol>
                <a:gridCol w="403700">
                  <a:extLst>
                    <a:ext uri="{9D8B030D-6E8A-4147-A177-3AD203B41FA5}">
                      <a16:colId xmlns:a16="http://schemas.microsoft.com/office/drawing/2014/main" val="136896608"/>
                    </a:ext>
                  </a:extLst>
                </a:gridCol>
                <a:gridCol w="403700">
                  <a:extLst>
                    <a:ext uri="{9D8B030D-6E8A-4147-A177-3AD203B41FA5}">
                      <a16:colId xmlns:a16="http://schemas.microsoft.com/office/drawing/2014/main" val="2096703043"/>
                    </a:ext>
                  </a:extLst>
                </a:gridCol>
                <a:gridCol w="403700">
                  <a:extLst>
                    <a:ext uri="{9D8B030D-6E8A-4147-A177-3AD203B41FA5}">
                      <a16:colId xmlns:a16="http://schemas.microsoft.com/office/drawing/2014/main" val="239597111"/>
                    </a:ext>
                  </a:extLst>
                </a:gridCol>
                <a:gridCol w="403700">
                  <a:extLst>
                    <a:ext uri="{9D8B030D-6E8A-4147-A177-3AD203B41FA5}">
                      <a16:colId xmlns:a16="http://schemas.microsoft.com/office/drawing/2014/main" val="2918926557"/>
                    </a:ext>
                  </a:extLst>
                </a:gridCol>
                <a:gridCol w="403700">
                  <a:extLst>
                    <a:ext uri="{9D8B030D-6E8A-4147-A177-3AD203B41FA5}">
                      <a16:colId xmlns:a16="http://schemas.microsoft.com/office/drawing/2014/main" val="2929735918"/>
                    </a:ext>
                  </a:extLst>
                </a:gridCol>
                <a:gridCol w="403700">
                  <a:extLst>
                    <a:ext uri="{9D8B030D-6E8A-4147-A177-3AD203B41FA5}">
                      <a16:colId xmlns:a16="http://schemas.microsoft.com/office/drawing/2014/main" val="632359118"/>
                    </a:ext>
                  </a:extLst>
                </a:gridCol>
                <a:gridCol w="403700">
                  <a:extLst>
                    <a:ext uri="{9D8B030D-6E8A-4147-A177-3AD203B41FA5}">
                      <a16:colId xmlns:a16="http://schemas.microsoft.com/office/drawing/2014/main" val="1745707243"/>
                    </a:ext>
                  </a:extLst>
                </a:gridCol>
                <a:gridCol w="403700">
                  <a:extLst>
                    <a:ext uri="{9D8B030D-6E8A-4147-A177-3AD203B41FA5}">
                      <a16:colId xmlns:a16="http://schemas.microsoft.com/office/drawing/2014/main" val="2763140936"/>
                    </a:ext>
                  </a:extLst>
                </a:gridCol>
                <a:gridCol w="403700">
                  <a:extLst>
                    <a:ext uri="{9D8B030D-6E8A-4147-A177-3AD203B41FA5}">
                      <a16:colId xmlns:a16="http://schemas.microsoft.com/office/drawing/2014/main" val="2372938439"/>
                    </a:ext>
                  </a:extLst>
                </a:gridCol>
                <a:gridCol w="403700">
                  <a:extLst>
                    <a:ext uri="{9D8B030D-6E8A-4147-A177-3AD203B41FA5}">
                      <a16:colId xmlns:a16="http://schemas.microsoft.com/office/drawing/2014/main" val="1365329351"/>
                    </a:ext>
                  </a:extLst>
                </a:gridCol>
                <a:gridCol w="403700">
                  <a:extLst>
                    <a:ext uri="{9D8B030D-6E8A-4147-A177-3AD203B41FA5}">
                      <a16:colId xmlns:a16="http://schemas.microsoft.com/office/drawing/2014/main" val="559966514"/>
                    </a:ext>
                  </a:extLst>
                </a:gridCol>
                <a:gridCol w="403700">
                  <a:extLst>
                    <a:ext uri="{9D8B030D-6E8A-4147-A177-3AD203B41FA5}">
                      <a16:colId xmlns:a16="http://schemas.microsoft.com/office/drawing/2014/main" val="3185468010"/>
                    </a:ext>
                  </a:extLst>
                </a:gridCol>
                <a:gridCol w="40370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MDE Status</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12.8</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13.3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ct val="1000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 with Severe </a:t>
                      </a:r>
                      <a:b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b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Impairment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0988" algn="dec"/>
                        </a:tabLst>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0988" algn="dec"/>
                        </a:tabLst>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8.8</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9.0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9.4</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398858"/>
                  </a:ext>
                </a:extLst>
              </a:tr>
            </a:tbl>
          </a:graphicData>
        </a:graphic>
      </p:graphicFrame>
      <p:pic>
        <p:nvPicPr>
          <p:cNvPr id="9" name="Content Placeholder 8">
            <a:extLst>
              <a:ext uri="{FF2B5EF4-FFF2-40B4-BE49-F238E27FC236}">
                <a16:creationId xmlns:a16="http://schemas.microsoft.com/office/drawing/2014/main" id="{E88B2AD3-A754-7347-B56F-2E97D28F4AB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7" y="1261809"/>
            <a:ext cx="6661043" cy="3996626"/>
          </a:xfrm>
        </p:spPr>
      </p:pic>
    </p:spTree>
    <p:extLst>
      <p:ext uri="{BB962C8B-B14F-4D97-AF65-F5344CB8AC3E}">
        <p14:creationId xmlns:p14="http://schemas.microsoft.com/office/powerpoint/2010/main" val="426368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Major Depressive Episode (MDE) and MDE with Severe Impairment in the Past Year among Adults Aged 18 or Older: 2017</a:t>
            </a:r>
          </a:p>
        </p:txBody>
      </p:sp>
      <p:sp>
        <p:nvSpPr>
          <p:cNvPr id="4" name="Text Placeholder 3"/>
          <p:cNvSpPr>
            <a:spLocks noGrp="1"/>
          </p:cNvSpPr>
          <p:nvPr>
            <p:ph type="body" sz="quarter" idx="11"/>
          </p:nvPr>
        </p:nvSpPr>
        <p:spPr/>
        <p:txBody>
          <a:bodyPr/>
          <a:lstStyle/>
          <a:p>
            <a:r>
              <a:rPr lang="en-US" sz="1050" dirty="0"/>
              <a:t>Note: Adult respondents with unknown past year MDE data or unknown impairment data were excluded.</a:t>
            </a:r>
          </a:p>
        </p:txBody>
      </p:sp>
      <p:sp>
        <p:nvSpPr>
          <p:cNvPr id="3" name="Text Placeholder 2"/>
          <p:cNvSpPr>
            <a:spLocks noGrp="1"/>
          </p:cNvSpPr>
          <p:nvPr>
            <p:ph type="body" sz="quarter" idx="10"/>
          </p:nvPr>
        </p:nvSpPr>
        <p:spPr/>
        <p:txBody>
          <a:bodyPr/>
          <a:lstStyle/>
          <a:p>
            <a:r>
              <a:rPr lang="en-US" dirty="0"/>
              <a:t>FFR1.44</a:t>
            </a:r>
          </a:p>
        </p:txBody>
      </p:sp>
      <p:pic>
        <p:nvPicPr>
          <p:cNvPr id="10" name="Content Placeholder 9">
            <a:extLst>
              <a:ext uri="{FF2B5EF4-FFF2-40B4-BE49-F238E27FC236}">
                <a16:creationId xmlns:a16="http://schemas.microsoft.com/office/drawing/2014/main" id="{E025B690-631F-2C43-9D2C-A1794D05A9D6}"/>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9800" y="1143000"/>
            <a:ext cx="7457739" cy="4730656"/>
          </a:xfrm>
        </p:spPr>
      </p:pic>
    </p:spTree>
    <p:extLst>
      <p:ext uri="{BB962C8B-B14F-4D97-AF65-F5344CB8AC3E}">
        <p14:creationId xmlns:p14="http://schemas.microsoft.com/office/powerpoint/2010/main" val="854299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500" dirty="0"/>
              <a:t>Major Depressive Episode in the Past Year among Adults Aged 18 or Older, by Age Group: Percentages, 2005-2017</a:t>
            </a:r>
          </a:p>
        </p:txBody>
      </p:sp>
      <p:sp>
        <p:nvSpPr>
          <p:cNvPr id="3" name="Text Placeholder 2"/>
          <p:cNvSpPr>
            <a:spLocks noGrp="1"/>
          </p:cNvSpPr>
          <p:nvPr>
            <p:ph type="body" sz="quarter" idx="10"/>
          </p:nvPr>
        </p:nvSpPr>
        <p:spPr/>
        <p:txBody>
          <a:bodyPr/>
          <a:lstStyle/>
          <a:p>
            <a:r>
              <a:rPr lang="en-US" dirty="0"/>
              <a:t>FFR1.45</a:t>
            </a:r>
          </a:p>
        </p:txBody>
      </p:sp>
      <p:pic>
        <p:nvPicPr>
          <p:cNvPr id="14" name="Content Placeholder 13">
            <a:extLst>
              <a:ext uri="{FF2B5EF4-FFF2-40B4-BE49-F238E27FC236}">
                <a16:creationId xmlns:a16="http://schemas.microsoft.com/office/drawing/2014/main" id="{ECB46590-8DF5-B244-A562-153BC80FBFBB}"/>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5" y="1324297"/>
            <a:ext cx="6766562" cy="3933503"/>
          </a:xfrm>
        </p:spPr>
      </p:pic>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2254356" y="5532097"/>
          <a:ext cx="6766555" cy="1145032"/>
        </p:xfrm>
        <a:graphic>
          <a:graphicData uri="http://schemas.openxmlformats.org/drawingml/2006/table">
            <a:tbl>
              <a:tblPr firstRow="1" bandRow="1">
                <a:tableStyleId>{5C22544A-7EE6-4342-B048-85BDC9FD1C3A}</a:tableStyleId>
              </a:tblPr>
              <a:tblGrid>
                <a:gridCol w="1091379">
                  <a:extLst>
                    <a:ext uri="{9D8B030D-6E8A-4147-A177-3AD203B41FA5}">
                      <a16:colId xmlns:a16="http://schemas.microsoft.com/office/drawing/2014/main" val="4142788167"/>
                    </a:ext>
                  </a:extLst>
                </a:gridCol>
                <a:gridCol w="436552">
                  <a:extLst>
                    <a:ext uri="{9D8B030D-6E8A-4147-A177-3AD203B41FA5}">
                      <a16:colId xmlns:a16="http://schemas.microsoft.com/office/drawing/2014/main" val="136896608"/>
                    </a:ext>
                  </a:extLst>
                </a:gridCol>
                <a:gridCol w="436552">
                  <a:extLst>
                    <a:ext uri="{9D8B030D-6E8A-4147-A177-3AD203B41FA5}">
                      <a16:colId xmlns:a16="http://schemas.microsoft.com/office/drawing/2014/main" val="2096703043"/>
                    </a:ext>
                  </a:extLst>
                </a:gridCol>
                <a:gridCol w="436552">
                  <a:extLst>
                    <a:ext uri="{9D8B030D-6E8A-4147-A177-3AD203B41FA5}">
                      <a16:colId xmlns:a16="http://schemas.microsoft.com/office/drawing/2014/main" val="239597111"/>
                    </a:ext>
                  </a:extLst>
                </a:gridCol>
                <a:gridCol w="436552">
                  <a:extLst>
                    <a:ext uri="{9D8B030D-6E8A-4147-A177-3AD203B41FA5}">
                      <a16:colId xmlns:a16="http://schemas.microsoft.com/office/drawing/2014/main" val="2918926557"/>
                    </a:ext>
                  </a:extLst>
                </a:gridCol>
                <a:gridCol w="436552">
                  <a:extLst>
                    <a:ext uri="{9D8B030D-6E8A-4147-A177-3AD203B41FA5}">
                      <a16:colId xmlns:a16="http://schemas.microsoft.com/office/drawing/2014/main" val="2929735918"/>
                    </a:ext>
                  </a:extLst>
                </a:gridCol>
                <a:gridCol w="436552">
                  <a:extLst>
                    <a:ext uri="{9D8B030D-6E8A-4147-A177-3AD203B41FA5}">
                      <a16:colId xmlns:a16="http://schemas.microsoft.com/office/drawing/2014/main" val="632359118"/>
                    </a:ext>
                  </a:extLst>
                </a:gridCol>
                <a:gridCol w="436552">
                  <a:extLst>
                    <a:ext uri="{9D8B030D-6E8A-4147-A177-3AD203B41FA5}">
                      <a16:colId xmlns:a16="http://schemas.microsoft.com/office/drawing/2014/main" val="1745707243"/>
                    </a:ext>
                  </a:extLst>
                </a:gridCol>
                <a:gridCol w="436552">
                  <a:extLst>
                    <a:ext uri="{9D8B030D-6E8A-4147-A177-3AD203B41FA5}">
                      <a16:colId xmlns:a16="http://schemas.microsoft.com/office/drawing/2014/main" val="2763140936"/>
                    </a:ext>
                  </a:extLst>
                </a:gridCol>
                <a:gridCol w="436552">
                  <a:extLst>
                    <a:ext uri="{9D8B030D-6E8A-4147-A177-3AD203B41FA5}">
                      <a16:colId xmlns:a16="http://schemas.microsoft.com/office/drawing/2014/main" val="2372938439"/>
                    </a:ext>
                  </a:extLst>
                </a:gridCol>
                <a:gridCol w="436552">
                  <a:extLst>
                    <a:ext uri="{9D8B030D-6E8A-4147-A177-3AD203B41FA5}">
                      <a16:colId xmlns:a16="http://schemas.microsoft.com/office/drawing/2014/main" val="1365329351"/>
                    </a:ext>
                  </a:extLst>
                </a:gridCol>
                <a:gridCol w="436552">
                  <a:extLst>
                    <a:ext uri="{9D8B030D-6E8A-4147-A177-3AD203B41FA5}">
                      <a16:colId xmlns:a16="http://schemas.microsoft.com/office/drawing/2014/main" val="559966514"/>
                    </a:ext>
                  </a:extLst>
                </a:gridCol>
                <a:gridCol w="436552">
                  <a:extLst>
                    <a:ext uri="{9D8B030D-6E8A-4147-A177-3AD203B41FA5}">
                      <a16:colId xmlns:a16="http://schemas.microsoft.com/office/drawing/2014/main" val="3185468010"/>
                    </a:ext>
                  </a:extLst>
                </a:gridCol>
                <a:gridCol w="436552">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6.9</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7.1</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13.1</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7.7</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7.2</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7.5</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7.4</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7.7</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4.8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4.7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spTree>
    <p:extLst>
      <p:ext uri="{BB962C8B-B14F-4D97-AF65-F5344CB8AC3E}">
        <p14:creationId xmlns:p14="http://schemas.microsoft.com/office/powerpoint/2010/main" val="3263260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500" dirty="0"/>
              <a:t>Major Depressive Episode with Severe Impairment in the Past Year among Adults Aged 18 or Older, by Age Group: Percentages, 2009-2017</a:t>
            </a:r>
          </a:p>
        </p:txBody>
      </p:sp>
      <p:sp>
        <p:nvSpPr>
          <p:cNvPr id="3" name="Text Placeholder 2"/>
          <p:cNvSpPr>
            <a:spLocks noGrp="1"/>
          </p:cNvSpPr>
          <p:nvPr>
            <p:ph type="body" sz="quarter" idx="10"/>
          </p:nvPr>
        </p:nvSpPr>
        <p:spPr/>
        <p:txBody>
          <a:bodyPr/>
          <a:lstStyle/>
          <a:p>
            <a:r>
              <a:rPr lang="en-US" dirty="0"/>
              <a:t>FFR1.46</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200400" y="5532097"/>
          <a:ext cx="5486397" cy="1145032"/>
        </p:xfrm>
        <a:graphic>
          <a:graphicData uri="http://schemas.openxmlformats.org/drawingml/2006/table">
            <a:tbl>
              <a:tblPr firstRow="1" bandRow="1">
                <a:tableStyleId>{5C22544A-7EE6-4342-B048-85BDC9FD1C3A}</a:tableStyleId>
              </a:tblPr>
              <a:tblGrid>
                <a:gridCol w="1192695">
                  <a:extLst>
                    <a:ext uri="{9D8B030D-6E8A-4147-A177-3AD203B41FA5}">
                      <a16:colId xmlns:a16="http://schemas.microsoft.com/office/drawing/2014/main" val="4142788167"/>
                    </a:ext>
                  </a:extLst>
                </a:gridCol>
                <a:gridCol w="477078">
                  <a:extLst>
                    <a:ext uri="{9D8B030D-6E8A-4147-A177-3AD203B41FA5}">
                      <a16:colId xmlns:a16="http://schemas.microsoft.com/office/drawing/2014/main" val="2929735918"/>
                    </a:ext>
                  </a:extLst>
                </a:gridCol>
                <a:gridCol w="477078">
                  <a:extLst>
                    <a:ext uri="{9D8B030D-6E8A-4147-A177-3AD203B41FA5}">
                      <a16:colId xmlns:a16="http://schemas.microsoft.com/office/drawing/2014/main" val="632359118"/>
                    </a:ext>
                  </a:extLst>
                </a:gridCol>
                <a:gridCol w="477078">
                  <a:extLst>
                    <a:ext uri="{9D8B030D-6E8A-4147-A177-3AD203B41FA5}">
                      <a16:colId xmlns:a16="http://schemas.microsoft.com/office/drawing/2014/main" val="1745707243"/>
                    </a:ext>
                  </a:extLst>
                </a:gridCol>
                <a:gridCol w="477078">
                  <a:extLst>
                    <a:ext uri="{9D8B030D-6E8A-4147-A177-3AD203B41FA5}">
                      <a16:colId xmlns:a16="http://schemas.microsoft.com/office/drawing/2014/main" val="2763140936"/>
                    </a:ext>
                  </a:extLst>
                </a:gridCol>
                <a:gridCol w="477078">
                  <a:extLst>
                    <a:ext uri="{9D8B030D-6E8A-4147-A177-3AD203B41FA5}">
                      <a16:colId xmlns:a16="http://schemas.microsoft.com/office/drawing/2014/main" val="2372938439"/>
                    </a:ext>
                  </a:extLst>
                </a:gridCol>
                <a:gridCol w="477078">
                  <a:extLst>
                    <a:ext uri="{9D8B030D-6E8A-4147-A177-3AD203B41FA5}">
                      <a16:colId xmlns:a16="http://schemas.microsoft.com/office/drawing/2014/main" val="1365329351"/>
                    </a:ext>
                  </a:extLst>
                </a:gridCol>
                <a:gridCol w="477078">
                  <a:extLst>
                    <a:ext uri="{9D8B030D-6E8A-4147-A177-3AD203B41FA5}">
                      <a16:colId xmlns:a16="http://schemas.microsoft.com/office/drawing/2014/main" val="559966514"/>
                    </a:ext>
                  </a:extLst>
                </a:gridCol>
                <a:gridCol w="477078">
                  <a:extLst>
                    <a:ext uri="{9D8B030D-6E8A-4147-A177-3AD203B41FA5}">
                      <a16:colId xmlns:a16="http://schemas.microsoft.com/office/drawing/2014/main" val="3185468010"/>
                    </a:ext>
                  </a:extLst>
                </a:gridCol>
                <a:gridCol w="477078">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4.5</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lnT w="38100" cmpd="sng">
                      <a:noFill/>
                    </a:lnT>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4.5</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8.5</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4.8</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4.7</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5.1</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4.9</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4.6</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4.9</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4.7</a:t>
                      </a:r>
                    </a:p>
                  </a:txBody>
                  <a:tcPr marL="9525" marR="9525" marT="9525" marB="0" anchor="ctr">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5.0</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2.9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7013" algn="dec"/>
                        </a:tabLst>
                      </a:pPr>
                      <a:r>
                        <a:rPr lang="en-US" sz="1000" b="0" i="0" u="none" strike="noStrike" dirty="0">
                          <a:solidFill>
                            <a:srgbClr val="000000"/>
                          </a:solidFill>
                          <a:effectLst/>
                          <a:latin typeface="Arial Narrow" panose="020B0606020202030204" pitchFamily="34" charset="0"/>
                        </a:rPr>
                        <a:t>	2.8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8" name="Content Placeholder 7">
            <a:extLst>
              <a:ext uri="{FF2B5EF4-FFF2-40B4-BE49-F238E27FC236}">
                <a16:creationId xmlns:a16="http://schemas.microsoft.com/office/drawing/2014/main" id="{10E9B59A-DF31-494A-965A-07D78D559A5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5" y="1282656"/>
            <a:ext cx="6661045" cy="4006109"/>
          </a:xfrm>
        </p:spPr>
      </p:pic>
    </p:spTree>
    <p:extLst>
      <p:ext uri="{BB962C8B-B14F-4D97-AF65-F5344CB8AC3E}">
        <p14:creationId xmlns:p14="http://schemas.microsoft.com/office/powerpoint/2010/main" val="954268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600" dirty="0"/>
              <a:t>Any Mental Illness (AMI), Serious Mental Illness (SMI), and AMI Excluding SMI in the Past Year among Adults Aged 18 or Older: 2017</a:t>
            </a:r>
          </a:p>
        </p:txBody>
      </p:sp>
      <p:sp>
        <p:nvSpPr>
          <p:cNvPr id="3" name="Text Placeholder 2"/>
          <p:cNvSpPr>
            <a:spLocks noGrp="1"/>
          </p:cNvSpPr>
          <p:nvPr>
            <p:ph type="body" sz="quarter" idx="10"/>
          </p:nvPr>
        </p:nvSpPr>
        <p:spPr/>
        <p:txBody>
          <a:bodyPr/>
          <a:lstStyle/>
          <a:p>
            <a:r>
              <a:rPr lang="en-US" dirty="0"/>
              <a:t>FFR1.47</a:t>
            </a:r>
          </a:p>
        </p:txBody>
      </p:sp>
      <p:pic>
        <p:nvPicPr>
          <p:cNvPr id="8" name="Content Placeholder 7">
            <a:extLst>
              <a:ext uri="{FF2B5EF4-FFF2-40B4-BE49-F238E27FC236}">
                <a16:creationId xmlns:a16="http://schemas.microsoft.com/office/drawing/2014/main" id="{7CE6FF97-CC5E-A243-AD6A-28C2398C185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828800" y="1143000"/>
            <a:ext cx="7531250" cy="4724400"/>
          </a:xfrm>
        </p:spPr>
      </p:pic>
    </p:spTree>
    <p:extLst>
      <p:ext uri="{BB962C8B-B14F-4D97-AF65-F5344CB8AC3E}">
        <p14:creationId xmlns:p14="http://schemas.microsoft.com/office/powerpoint/2010/main" val="227373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800" dirty="0"/>
              <a:t>Any Mental Illness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FFR1.48</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18.1</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17.8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18.6</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17.9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18.3</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18.9</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19.6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19.4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21.7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25.8</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21.6</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21.2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21.5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22.2</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8" name="Content Placeholder 7">
            <a:extLst>
              <a:ext uri="{FF2B5EF4-FFF2-40B4-BE49-F238E27FC236}">
                <a16:creationId xmlns:a16="http://schemas.microsoft.com/office/drawing/2014/main" id="{7096C1AD-BA44-614A-89BE-5B06B9F282B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54355" y="1180285"/>
            <a:ext cx="6766555" cy="4222924"/>
          </a:xfrm>
        </p:spPr>
      </p:pic>
    </p:spTree>
    <p:extLst>
      <p:ext uri="{BB962C8B-B14F-4D97-AF65-F5344CB8AC3E}">
        <p14:creationId xmlns:p14="http://schemas.microsoft.com/office/powerpoint/2010/main" val="4200171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800" dirty="0"/>
              <a:t>Serious Mental Illness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FFR1.49</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4.5</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7.5</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5.6</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6A709D8B-249D-CC41-ABE2-4A4B770B77C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9800" y="1219201"/>
            <a:ext cx="6824908" cy="4075304"/>
          </a:xfrm>
        </p:spPr>
      </p:pic>
    </p:spTree>
    <p:extLst>
      <p:ext uri="{BB962C8B-B14F-4D97-AF65-F5344CB8AC3E}">
        <p14:creationId xmlns:p14="http://schemas.microsoft.com/office/powerpoint/2010/main" val="270795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652125" cy="914400"/>
          </a:xfrm>
        </p:spPr>
        <p:txBody>
          <a:bodyPr>
            <a:normAutofit/>
          </a:bodyPr>
          <a:lstStyle/>
          <a:p>
            <a:r>
              <a:rPr lang="en-US" sz="2800" dirty="0"/>
              <a:t>Current, Binge, and Heavy Alcohol Use among People Aged 12 or Older: 2017</a:t>
            </a:r>
          </a:p>
        </p:txBody>
      </p:sp>
      <p:pic>
        <p:nvPicPr>
          <p:cNvPr id="7" name="Content Placeholder 6">
            <a:extLst>
              <a:ext uri="{FF2B5EF4-FFF2-40B4-BE49-F238E27FC236}">
                <a16:creationId xmlns:a16="http://schemas.microsoft.com/office/drawing/2014/main" id="{0EAFE3BC-DF71-BE4B-8C8B-4CBE2BF1333E}"/>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38400" y="1442790"/>
            <a:ext cx="6934200" cy="4198911"/>
          </a:xfrm>
        </p:spPr>
      </p:pic>
      <p:sp>
        <p:nvSpPr>
          <p:cNvPr id="4" name="Text Placeholder 3"/>
          <p:cNvSpPr>
            <a:spLocks noGrp="1"/>
          </p:cNvSpPr>
          <p:nvPr>
            <p:ph type="body" sz="quarter" idx="11"/>
          </p:nvPr>
        </p:nvSpPr>
        <p:spPr/>
        <p:txBody>
          <a:bodyPr/>
          <a:lstStyle/>
          <a:p>
            <a:r>
              <a:rPr lang="en-US" dirty="0"/>
              <a:t>Note: Since 2015, the threshold for determining binge alcohol use for males is consuming five or more drinks on an occasion and for females is consuming four or more drinks on an occasion.</a:t>
            </a:r>
          </a:p>
        </p:txBody>
      </p:sp>
      <p:sp>
        <p:nvSpPr>
          <p:cNvPr id="3" name="Text Placeholder 2"/>
          <p:cNvSpPr>
            <a:spLocks noGrp="1"/>
          </p:cNvSpPr>
          <p:nvPr>
            <p:ph type="body" sz="quarter" idx="10"/>
          </p:nvPr>
        </p:nvSpPr>
        <p:spPr/>
        <p:txBody>
          <a:bodyPr/>
          <a:lstStyle/>
          <a:p>
            <a:r>
              <a:rPr lang="en-US" dirty="0"/>
              <a:t>FFR1.05</a:t>
            </a:r>
          </a:p>
        </p:txBody>
      </p:sp>
    </p:spTree>
    <p:extLst>
      <p:ext uri="{BB962C8B-B14F-4D97-AF65-F5344CB8AC3E}">
        <p14:creationId xmlns:p14="http://schemas.microsoft.com/office/powerpoint/2010/main" val="144537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600" dirty="0"/>
              <a:t>Any Mental Illness Excluding Serious Mental Illness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FFR1.50</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14.4</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13.9</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14.2</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13.9</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18.3</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16.7</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15.7</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15.9</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16.6</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12.0</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8" name="Content Placeholder 7">
            <a:extLst>
              <a:ext uri="{FF2B5EF4-FFF2-40B4-BE49-F238E27FC236}">
                <a16:creationId xmlns:a16="http://schemas.microsoft.com/office/drawing/2014/main" id="{A9F9E2C6-18F2-724C-9B46-72423A99D36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219200"/>
            <a:ext cx="6871045" cy="4177003"/>
          </a:xfrm>
        </p:spPr>
      </p:pic>
    </p:spTree>
    <p:extLst>
      <p:ext uri="{BB962C8B-B14F-4D97-AF65-F5344CB8AC3E}">
        <p14:creationId xmlns:p14="http://schemas.microsoft.com/office/powerpoint/2010/main" val="3709738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600" dirty="0"/>
              <a:t>Past Year Substance Use Disorder (SUD) and Major Depressive Episode (MDE) Status among Youths Aged 12 to 17: Percentages, 2017</a:t>
            </a:r>
          </a:p>
        </p:txBody>
      </p:sp>
      <p:sp>
        <p:nvSpPr>
          <p:cNvPr id="3" name="Text Placeholder 2"/>
          <p:cNvSpPr>
            <a:spLocks noGrp="1"/>
          </p:cNvSpPr>
          <p:nvPr>
            <p:ph type="body" sz="quarter" idx="10"/>
          </p:nvPr>
        </p:nvSpPr>
        <p:spPr/>
        <p:txBody>
          <a:bodyPr/>
          <a:lstStyle/>
          <a:p>
            <a:r>
              <a:rPr lang="en-US" dirty="0"/>
              <a:t>FFR1.51</a:t>
            </a:r>
          </a:p>
        </p:txBody>
      </p:sp>
      <p:pic>
        <p:nvPicPr>
          <p:cNvPr id="8" name="Content Placeholder 7">
            <a:extLst>
              <a:ext uri="{FF2B5EF4-FFF2-40B4-BE49-F238E27FC236}">
                <a16:creationId xmlns:a16="http://schemas.microsoft.com/office/drawing/2014/main" id="{4D05286F-4ABA-B342-9DB6-DFC21B0EC32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316650" y="1371600"/>
            <a:ext cx="7436950" cy="4687373"/>
          </a:xfrm>
        </p:spPr>
      </p:pic>
    </p:spTree>
    <p:extLst>
      <p:ext uri="{BB962C8B-B14F-4D97-AF65-F5344CB8AC3E}">
        <p14:creationId xmlns:p14="http://schemas.microsoft.com/office/powerpoint/2010/main" val="3522322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600" dirty="0"/>
              <a:t>Past Year Substance Use Disorder (SUD) and Major Depressive Episode (MDE) among Youths Aged 12 to 17: Numbers in Millions, 2017</a:t>
            </a:r>
          </a:p>
        </p:txBody>
      </p:sp>
      <p:sp>
        <p:nvSpPr>
          <p:cNvPr id="4" name="Text Placeholder 3"/>
          <p:cNvSpPr>
            <a:spLocks noGrp="1"/>
          </p:cNvSpPr>
          <p:nvPr>
            <p:ph type="body" sz="quarter" idx="11"/>
          </p:nvPr>
        </p:nvSpPr>
        <p:spPr/>
        <p:txBody>
          <a:bodyPr/>
          <a:lstStyle/>
          <a:p>
            <a:r>
              <a:rPr lang="en-US" sz="1050" dirty="0"/>
              <a:t>Note: Youth respondents with unknown MDE data were excluded.</a:t>
            </a:r>
          </a:p>
        </p:txBody>
      </p:sp>
      <p:sp>
        <p:nvSpPr>
          <p:cNvPr id="3" name="Text Placeholder 2"/>
          <p:cNvSpPr>
            <a:spLocks noGrp="1"/>
          </p:cNvSpPr>
          <p:nvPr>
            <p:ph type="body" sz="quarter" idx="10"/>
          </p:nvPr>
        </p:nvSpPr>
        <p:spPr/>
        <p:txBody>
          <a:bodyPr/>
          <a:lstStyle/>
          <a:p>
            <a:r>
              <a:rPr lang="en-US" dirty="0"/>
              <a:t>FFR1.52</a:t>
            </a:r>
          </a:p>
        </p:txBody>
      </p:sp>
      <p:pic>
        <p:nvPicPr>
          <p:cNvPr id="9" name="Content Placeholder 8">
            <a:extLst>
              <a:ext uri="{FF2B5EF4-FFF2-40B4-BE49-F238E27FC236}">
                <a16:creationId xmlns:a16="http://schemas.microsoft.com/office/drawing/2014/main" id="{052E0A92-9BBA-9F44-A582-A019B2FC0FE6}"/>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661299" y="1524000"/>
            <a:ext cx="7319184" cy="4132233"/>
          </a:xfrm>
        </p:spPr>
      </p:pic>
    </p:spTree>
    <p:extLst>
      <p:ext uri="{BB962C8B-B14F-4D97-AF65-F5344CB8AC3E}">
        <p14:creationId xmlns:p14="http://schemas.microsoft.com/office/powerpoint/2010/main" val="3463583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Past Year Illicit Drug Use among Youths Aged 12 to 17, by Past Year Major Depressive Episode (MDE) Status: Percentages, 2017</a:t>
            </a:r>
          </a:p>
        </p:txBody>
      </p:sp>
      <p:sp>
        <p:nvSpPr>
          <p:cNvPr id="3" name="Text Placeholder 2"/>
          <p:cNvSpPr>
            <a:spLocks noGrp="1"/>
          </p:cNvSpPr>
          <p:nvPr>
            <p:ph type="body" sz="quarter" idx="10"/>
          </p:nvPr>
        </p:nvSpPr>
        <p:spPr/>
        <p:txBody>
          <a:bodyPr/>
          <a:lstStyle/>
          <a:p>
            <a:r>
              <a:rPr lang="en-US" dirty="0"/>
              <a:t>FFR1.53</a:t>
            </a:r>
          </a:p>
        </p:txBody>
      </p:sp>
      <p:pic>
        <p:nvPicPr>
          <p:cNvPr id="8" name="Content Placeholder 7">
            <a:extLst>
              <a:ext uri="{FF2B5EF4-FFF2-40B4-BE49-F238E27FC236}">
                <a16:creationId xmlns:a16="http://schemas.microsoft.com/office/drawing/2014/main" id="{A84A4174-7CFF-C242-B8F2-7615785A36E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38400" y="1676400"/>
            <a:ext cx="7153329" cy="4521926"/>
          </a:xfrm>
        </p:spPr>
      </p:pic>
    </p:spTree>
    <p:extLst>
      <p:ext uri="{BB962C8B-B14F-4D97-AF65-F5344CB8AC3E}">
        <p14:creationId xmlns:p14="http://schemas.microsoft.com/office/powerpoint/2010/main" val="2958720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Past Year Substance Use Disorder (SUD) and Mental Illness among Adults Aged 18 or Older: Numbers in Millions, 2017</a:t>
            </a:r>
          </a:p>
        </p:txBody>
      </p:sp>
      <p:sp>
        <p:nvSpPr>
          <p:cNvPr id="3" name="Text Placeholder 2"/>
          <p:cNvSpPr>
            <a:spLocks noGrp="1"/>
          </p:cNvSpPr>
          <p:nvPr>
            <p:ph type="body" sz="quarter" idx="10"/>
          </p:nvPr>
        </p:nvSpPr>
        <p:spPr/>
        <p:txBody>
          <a:bodyPr/>
          <a:lstStyle/>
          <a:p>
            <a:r>
              <a:rPr lang="en-US" dirty="0"/>
              <a:t>FFR1.54</a:t>
            </a:r>
          </a:p>
        </p:txBody>
      </p:sp>
      <p:pic>
        <p:nvPicPr>
          <p:cNvPr id="9" name="Content Placeholder 8">
            <a:extLst>
              <a:ext uri="{FF2B5EF4-FFF2-40B4-BE49-F238E27FC236}">
                <a16:creationId xmlns:a16="http://schemas.microsoft.com/office/drawing/2014/main" id="{95D7777F-677F-A345-9267-EF6F2489F4A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602938" y="1371600"/>
            <a:ext cx="7377545" cy="4146504"/>
          </a:xfrm>
        </p:spPr>
      </p:pic>
    </p:spTree>
    <p:extLst>
      <p:ext uri="{BB962C8B-B14F-4D97-AF65-F5344CB8AC3E}">
        <p14:creationId xmlns:p14="http://schemas.microsoft.com/office/powerpoint/2010/main" val="2385263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700" dirty="0"/>
              <a:t>Past Year Substance Use Disorder (SUD) and Serious Mental Illness (SMI) among Adults Aged 18 or Older: Numbers in Millions, 2017</a:t>
            </a:r>
          </a:p>
        </p:txBody>
      </p:sp>
      <p:sp>
        <p:nvSpPr>
          <p:cNvPr id="3" name="Text Placeholder 2"/>
          <p:cNvSpPr>
            <a:spLocks noGrp="1"/>
          </p:cNvSpPr>
          <p:nvPr>
            <p:ph type="body" sz="quarter" idx="10"/>
          </p:nvPr>
        </p:nvSpPr>
        <p:spPr/>
        <p:txBody>
          <a:bodyPr/>
          <a:lstStyle/>
          <a:p>
            <a:r>
              <a:rPr lang="en-US" dirty="0"/>
              <a:t>FFR1.55</a:t>
            </a:r>
          </a:p>
        </p:txBody>
      </p:sp>
      <p:pic>
        <p:nvPicPr>
          <p:cNvPr id="8" name="Content Placeholder 7">
            <a:extLst>
              <a:ext uri="{FF2B5EF4-FFF2-40B4-BE49-F238E27FC236}">
                <a16:creationId xmlns:a16="http://schemas.microsoft.com/office/drawing/2014/main" id="{0A12E07B-9CDC-6F4D-9AE0-2E175249D17D}"/>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361794"/>
            <a:ext cx="8001000" cy="4464977"/>
          </a:xfrm>
        </p:spPr>
      </p:pic>
    </p:spTree>
    <p:extLst>
      <p:ext uri="{BB962C8B-B14F-4D97-AF65-F5344CB8AC3E}">
        <p14:creationId xmlns:p14="http://schemas.microsoft.com/office/powerpoint/2010/main" val="2053806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600" dirty="0"/>
              <a:t>Past Year Substance Use Disorder among Adults Aged 18 or Older with Any Mental Illness in the Past Year, by Age Group: Percentages, 2017</a:t>
            </a:r>
          </a:p>
        </p:txBody>
      </p:sp>
      <p:sp>
        <p:nvSpPr>
          <p:cNvPr id="3" name="Text Placeholder 2"/>
          <p:cNvSpPr>
            <a:spLocks noGrp="1"/>
          </p:cNvSpPr>
          <p:nvPr>
            <p:ph type="body" sz="quarter" idx="10"/>
          </p:nvPr>
        </p:nvSpPr>
        <p:spPr/>
        <p:txBody>
          <a:bodyPr/>
          <a:lstStyle/>
          <a:p>
            <a:r>
              <a:rPr lang="en-US" dirty="0"/>
              <a:t>FFR1.56</a:t>
            </a:r>
          </a:p>
        </p:txBody>
      </p:sp>
      <p:pic>
        <p:nvPicPr>
          <p:cNvPr id="9" name="Content Placeholder 8">
            <a:extLst>
              <a:ext uri="{FF2B5EF4-FFF2-40B4-BE49-F238E27FC236}">
                <a16:creationId xmlns:a16="http://schemas.microsoft.com/office/drawing/2014/main" id="{84E1C655-89D1-E548-9490-E2CE3EF0C01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518595"/>
            <a:ext cx="8109497" cy="4342319"/>
          </a:xfrm>
        </p:spPr>
      </p:pic>
    </p:spTree>
    <p:extLst>
      <p:ext uri="{BB962C8B-B14F-4D97-AF65-F5344CB8AC3E}">
        <p14:creationId xmlns:p14="http://schemas.microsoft.com/office/powerpoint/2010/main" val="3984040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600" dirty="0"/>
              <a:t>Past Year Substance Use Disorder among Adults Aged 18 or Older with Serious Mental Illness in the Past Year, by Age Group: Percentages, 2017</a:t>
            </a:r>
          </a:p>
        </p:txBody>
      </p:sp>
      <p:sp>
        <p:nvSpPr>
          <p:cNvPr id="3" name="Text Placeholder 2"/>
          <p:cNvSpPr>
            <a:spLocks noGrp="1"/>
          </p:cNvSpPr>
          <p:nvPr>
            <p:ph type="body" sz="quarter" idx="10"/>
          </p:nvPr>
        </p:nvSpPr>
        <p:spPr/>
        <p:txBody>
          <a:bodyPr/>
          <a:lstStyle/>
          <a:p>
            <a:r>
              <a:rPr lang="en-US" dirty="0"/>
              <a:t>FFR1.57</a:t>
            </a:r>
          </a:p>
        </p:txBody>
      </p:sp>
      <p:pic>
        <p:nvPicPr>
          <p:cNvPr id="8" name="Content Placeholder 7">
            <a:extLst>
              <a:ext uri="{FF2B5EF4-FFF2-40B4-BE49-F238E27FC236}">
                <a16:creationId xmlns:a16="http://schemas.microsoft.com/office/drawing/2014/main" id="{8BD5F490-EE2D-814C-8B72-E4911B8909A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43628" y="1524000"/>
            <a:ext cx="8191499" cy="4384183"/>
          </a:xfrm>
        </p:spPr>
      </p:pic>
    </p:spTree>
    <p:extLst>
      <p:ext uri="{BB962C8B-B14F-4D97-AF65-F5344CB8AC3E}">
        <p14:creationId xmlns:p14="http://schemas.microsoft.com/office/powerpoint/2010/main" val="4101508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Suicidal Thoughts, Plans, and Attempts in the Past Year among Adults Aged 18 or Older: Numbers in Millions, 2017</a:t>
            </a:r>
          </a:p>
        </p:txBody>
      </p:sp>
      <p:sp>
        <p:nvSpPr>
          <p:cNvPr id="3" name="Text Placeholder 2"/>
          <p:cNvSpPr>
            <a:spLocks noGrp="1"/>
          </p:cNvSpPr>
          <p:nvPr>
            <p:ph type="body" sz="quarter" idx="10"/>
          </p:nvPr>
        </p:nvSpPr>
        <p:spPr/>
        <p:txBody>
          <a:bodyPr/>
          <a:lstStyle/>
          <a:p>
            <a:r>
              <a:rPr lang="en-US" dirty="0"/>
              <a:t>FFR1.58</a:t>
            </a:r>
          </a:p>
        </p:txBody>
      </p:sp>
      <p:pic>
        <p:nvPicPr>
          <p:cNvPr id="9" name="Content Placeholder 8">
            <a:extLst>
              <a:ext uri="{FF2B5EF4-FFF2-40B4-BE49-F238E27FC236}">
                <a16:creationId xmlns:a16="http://schemas.microsoft.com/office/drawing/2014/main" id="{B0AC4B25-90C4-4847-BB2D-40D354D3963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819400" y="1344619"/>
            <a:ext cx="6792748" cy="4598981"/>
          </a:xfrm>
        </p:spPr>
      </p:pic>
    </p:spTree>
    <p:extLst>
      <p:ext uri="{BB962C8B-B14F-4D97-AF65-F5344CB8AC3E}">
        <p14:creationId xmlns:p14="http://schemas.microsoft.com/office/powerpoint/2010/main" val="3444746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800" dirty="0"/>
              <a:t>Suicidal Thoughts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FFR1.59</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6.8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6.1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6.8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7.2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7.4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7.5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10.5</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4.3</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2.4</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2B7F24A4-9F98-F442-9E02-279F68E3941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1" y="1176837"/>
            <a:ext cx="6887310" cy="4156984"/>
          </a:xfrm>
        </p:spPr>
      </p:pic>
    </p:spTree>
    <p:extLst>
      <p:ext uri="{BB962C8B-B14F-4D97-AF65-F5344CB8AC3E}">
        <p14:creationId xmlns:p14="http://schemas.microsoft.com/office/powerpoint/2010/main" val="197958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277535" cy="914400"/>
          </a:xfrm>
        </p:spPr>
        <p:txBody>
          <a:bodyPr>
            <a:noAutofit/>
          </a:bodyPr>
          <a:lstStyle/>
          <a:p>
            <a:r>
              <a:rPr lang="en-US" sz="2800" dirty="0"/>
              <a:t>Past Month Alcohol Use among People Aged 12 or Older, by Age Group: Percentages, 2002-2017</a:t>
            </a:r>
          </a:p>
        </p:txBody>
      </p:sp>
      <p:sp>
        <p:nvSpPr>
          <p:cNvPr id="3" name="Text Placeholder 2"/>
          <p:cNvSpPr>
            <a:spLocks noGrp="1"/>
          </p:cNvSpPr>
          <p:nvPr>
            <p:ph type="body" sz="quarter" idx="10"/>
          </p:nvPr>
        </p:nvSpPr>
        <p:spPr/>
        <p:txBody>
          <a:bodyPr/>
          <a:lstStyle/>
          <a:p>
            <a:r>
              <a:rPr lang="en-US" dirty="0"/>
              <a:t>FFR1.06</a:t>
            </a:r>
          </a:p>
        </p:txBody>
      </p:sp>
      <p:graphicFrame>
        <p:nvGraphicFramePr>
          <p:cNvPr id="6" name="Content Placeholder 5"/>
          <p:cNvGraphicFramePr>
            <a:graphicFrameLocks/>
          </p:cNvGraphicFramePr>
          <p:nvPr>
            <p:extLst>
              <p:ext uri="{D42A27DB-BD31-4B8C-83A1-F6EECF244321}">
                <p14:modId xmlns:p14="http://schemas.microsoft.com/office/powerpoint/2010/main" val="2128356692"/>
              </p:ext>
            </p:extLst>
          </p:nvPr>
        </p:nvGraphicFramePr>
        <p:xfrm>
          <a:off x="2254357" y="5532097"/>
          <a:ext cx="6766560" cy="114503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4142788167"/>
                    </a:ext>
                  </a:extLst>
                </a:gridCol>
                <a:gridCol w="365760">
                  <a:extLst>
                    <a:ext uri="{9D8B030D-6E8A-4147-A177-3AD203B41FA5}">
                      <a16:colId xmlns:a16="http://schemas.microsoft.com/office/drawing/2014/main" val="3634112893"/>
                    </a:ext>
                  </a:extLst>
                </a:gridCol>
                <a:gridCol w="365760">
                  <a:extLst>
                    <a:ext uri="{9D8B030D-6E8A-4147-A177-3AD203B41FA5}">
                      <a16:colId xmlns:a16="http://schemas.microsoft.com/office/drawing/2014/main" val="2418091539"/>
                    </a:ext>
                  </a:extLst>
                </a:gridCol>
                <a:gridCol w="365760">
                  <a:extLst>
                    <a:ext uri="{9D8B030D-6E8A-4147-A177-3AD203B41FA5}">
                      <a16:colId xmlns:a16="http://schemas.microsoft.com/office/drawing/2014/main" val="4027973214"/>
                    </a:ext>
                  </a:extLst>
                </a:gridCol>
                <a:gridCol w="365760">
                  <a:extLst>
                    <a:ext uri="{9D8B030D-6E8A-4147-A177-3AD203B41FA5}">
                      <a16:colId xmlns:a16="http://schemas.microsoft.com/office/drawing/2014/main" val="136896608"/>
                    </a:ext>
                  </a:extLst>
                </a:gridCol>
                <a:gridCol w="365760">
                  <a:extLst>
                    <a:ext uri="{9D8B030D-6E8A-4147-A177-3AD203B41FA5}">
                      <a16:colId xmlns:a16="http://schemas.microsoft.com/office/drawing/2014/main" val="2096703043"/>
                    </a:ext>
                  </a:extLst>
                </a:gridCol>
                <a:gridCol w="365760">
                  <a:extLst>
                    <a:ext uri="{9D8B030D-6E8A-4147-A177-3AD203B41FA5}">
                      <a16:colId xmlns:a16="http://schemas.microsoft.com/office/drawing/2014/main" val="239597111"/>
                    </a:ext>
                  </a:extLst>
                </a:gridCol>
                <a:gridCol w="365760">
                  <a:extLst>
                    <a:ext uri="{9D8B030D-6E8A-4147-A177-3AD203B41FA5}">
                      <a16:colId xmlns:a16="http://schemas.microsoft.com/office/drawing/2014/main" val="2918926557"/>
                    </a:ext>
                  </a:extLst>
                </a:gridCol>
                <a:gridCol w="365760">
                  <a:extLst>
                    <a:ext uri="{9D8B030D-6E8A-4147-A177-3AD203B41FA5}">
                      <a16:colId xmlns:a16="http://schemas.microsoft.com/office/drawing/2014/main" val="2929735918"/>
                    </a:ext>
                  </a:extLst>
                </a:gridCol>
                <a:gridCol w="365760">
                  <a:extLst>
                    <a:ext uri="{9D8B030D-6E8A-4147-A177-3AD203B41FA5}">
                      <a16:colId xmlns:a16="http://schemas.microsoft.com/office/drawing/2014/main" val="632359118"/>
                    </a:ext>
                  </a:extLst>
                </a:gridCol>
                <a:gridCol w="365760">
                  <a:extLst>
                    <a:ext uri="{9D8B030D-6E8A-4147-A177-3AD203B41FA5}">
                      <a16:colId xmlns:a16="http://schemas.microsoft.com/office/drawing/2014/main" val="1745707243"/>
                    </a:ext>
                  </a:extLst>
                </a:gridCol>
                <a:gridCol w="365760">
                  <a:extLst>
                    <a:ext uri="{9D8B030D-6E8A-4147-A177-3AD203B41FA5}">
                      <a16:colId xmlns:a16="http://schemas.microsoft.com/office/drawing/2014/main" val="2763140936"/>
                    </a:ext>
                  </a:extLst>
                </a:gridCol>
                <a:gridCol w="365760">
                  <a:extLst>
                    <a:ext uri="{9D8B030D-6E8A-4147-A177-3AD203B41FA5}">
                      <a16:colId xmlns:a16="http://schemas.microsoft.com/office/drawing/2014/main" val="2372938439"/>
                    </a:ext>
                  </a:extLst>
                </a:gridCol>
                <a:gridCol w="365760">
                  <a:extLst>
                    <a:ext uri="{9D8B030D-6E8A-4147-A177-3AD203B41FA5}">
                      <a16:colId xmlns:a16="http://schemas.microsoft.com/office/drawing/2014/main" val="1365329351"/>
                    </a:ext>
                  </a:extLst>
                </a:gridCol>
                <a:gridCol w="365760">
                  <a:extLst>
                    <a:ext uri="{9D8B030D-6E8A-4147-A177-3AD203B41FA5}">
                      <a16:colId xmlns:a16="http://schemas.microsoft.com/office/drawing/2014/main" val="559966514"/>
                    </a:ext>
                  </a:extLst>
                </a:gridCol>
                <a:gridCol w="365760">
                  <a:extLst>
                    <a:ext uri="{9D8B030D-6E8A-4147-A177-3AD203B41FA5}">
                      <a16:colId xmlns:a16="http://schemas.microsoft.com/office/drawing/2014/main" val="3185468010"/>
                    </a:ext>
                  </a:extLst>
                </a:gridCol>
                <a:gridCol w="36576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51.0</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51.6</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51.9</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51.8</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52.1</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52.2</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51.7</a:t>
                      </a:r>
                    </a:p>
                  </a:txBody>
                  <a:tcPr marL="9525" marR="9525" marT="9525" marB="0" anchor="ctr">
                    <a:lnT w="38100" cmpd="sng">
                      <a:noFill/>
                    </a:lnT>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51.7</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17.6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16.0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13.3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12.9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11.5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9.6</a:t>
                      </a: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9.2</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9.9</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62.0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61.4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60.2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59.6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58.3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57.1</a:t>
                      </a:r>
                    </a:p>
                  </a:txBody>
                  <a:tcPr marL="9525" marR="9525" marT="9525" marB="0" anchor="ctr">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56.3</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55.1</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56.5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55.6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77800" algn="dec"/>
                        </a:tabLst>
                      </a:pPr>
                      <a:r>
                        <a:rPr lang="en-US" sz="1000" b="0" i="0" u="none" strike="noStrike" dirty="0">
                          <a:solidFill>
                            <a:srgbClr val="000000"/>
                          </a:solidFill>
                          <a:effectLst/>
                          <a:latin typeface="Arial Narrow" panose="020B0606020202030204" pitchFamily="34" charset="0"/>
                        </a:rPr>
                        <a:t>	54.6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55.8</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9B65E909-10D6-3C4E-9315-1F8826A5865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209800" y="1120845"/>
            <a:ext cx="6705600" cy="4135935"/>
          </a:xfrm>
        </p:spPr>
      </p:pic>
    </p:spTree>
    <p:extLst>
      <p:ext uri="{BB962C8B-B14F-4D97-AF65-F5344CB8AC3E}">
        <p14:creationId xmlns:p14="http://schemas.microsoft.com/office/powerpoint/2010/main" val="1749432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800" dirty="0"/>
              <a:t>Suicide Plans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FFR1.60</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2.9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0.7</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a:extLst>
              <a:ext uri="{FF2B5EF4-FFF2-40B4-BE49-F238E27FC236}">
                <a16:creationId xmlns:a16="http://schemas.microsoft.com/office/drawing/2014/main" id="{D2E34BA8-57E0-4B4A-BB16-825659B3BB7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143000"/>
            <a:ext cx="7010400" cy="4176409"/>
          </a:xfrm>
        </p:spPr>
      </p:pic>
    </p:spTree>
    <p:extLst>
      <p:ext uri="{BB962C8B-B14F-4D97-AF65-F5344CB8AC3E}">
        <p14:creationId xmlns:p14="http://schemas.microsoft.com/office/powerpoint/2010/main" val="1409436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800" dirty="0"/>
              <a:t>Suicide Attempts in the Past Year among Adults Aged 18 or Older, by Age Group: Percentages, 2008-2017</a:t>
            </a:r>
          </a:p>
        </p:txBody>
      </p:sp>
      <p:sp>
        <p:nvSpPr>
          <p:cNvPr id="3" name="Text Placeholder 2"/>
          <p:cNvSpPr>
            <a:spLocks noGrp="1"/>
          </p:cNvSpPr>
          <p:nvPr>
            <p:ph type="body" sz="quarter" idx="10"/>
          </p:nvPr>
        </p:nvSpPr>
        <p:spPr/>
        <p:txBody>
          <a:bodyPr/>
          <a:lstStyle/>
          <a:p>
            <a:r>
              <a:rPr lang="en-US" dirty="0"/>
              <a:t>FFR1.61</a:t>
            </a:r>
          </a:p>
        </p:txBody>
      </p:sp>
      <p:graphicFrame>
        <p:nvGraphicFramePr>
          <p:cNvPr id="15" name="Content Placeholder 5">
            <a:extLst>
              <a:ext uri="{FF2B5EF4-FFF2-40B4-BE49-F238E27FC236}">
                <a16:creationId xmlns:a16="http://schemas.microsoft.com/office/drawing/2014/main" id="{B5724A92-38BA-A64D-84F7-67988A94E8C0}"/>
              </a:ext>
            </a:extLst>
          </p:cNvPr>
          <p:cNvGraphicFramePr>
            <a:graphicFrameLocks/>
          </p:cNvGraphicFramePr>
          <p:nvPr>
            <p:extLst/>
          </p:nvPr>
        </p:nvGraphicFramePr>
        <p:xfrm>
          <a:off x="3048000" y="5486400"/>
          <a:ext cx="5972911" cy="1145032"/>
        </p:xfrm>
        <a:graphic>
          <a:graphicData uri="http://schemas.openxmlformats.org/drawingml/2006/table">
            <a:tbl>
              <a:tblPr firstRow="1" bandRow="1">
                <a:tableStyleId>{5C22544A-7EE6-4342-B048-85BDC9FD1C3A}</a:tableStyleId>
              </a:tblPr>
              <a:tblGrid>
                <a:gridCol w="1194581">
                  <a:extLst>
                    <a:ext uri="{9D8B030D-6E8A-4147-A177-3AD203B41FA5}">
                      <a16:colId xmlns:a16="http://schemas.microsoft.com/office/drawing/2014/main" val="4142788167"/>
                    </a:ext>
                  </a:extLst>
                </a:gridCol>
                <a:gridCol w="477833">
                  <a:extLst>
                    <a:ext uri="{9D8B030D-6E8A-4147-A177-3AD203B41FA5}">
                      <a16:colId xmlns:a16="http://schemas.microsoft.com/office/drawing/2014/main" val="2918926557"/>
                    </a:ext>
                  </a:extLst>
                </a:gridCol>
                <a:gridCol w="477833">
                  <a:extLst>
                    <a:ext uri="{9D8B030D-6E8A-4147-A177-3AD203B41FA5}">
                      <a16:colId xmlns:a16="http://schemas.microsoft.com/office/drawing/2014/main" val="2929735918"/>
                    </a:ext>
                  </a:extLst>
                </a:gridCol>
                <a:gridCol w="477833">
                  <a:extLst>
                    <a:ext uri="{9D8B030D-6E8A-4147-A177-3AD203B41FA5}">
                      <a16:colId xmlns:a16="http://schemas.microsoft.com/office/drawing/2014/main" val="632359118"/>
                    </a:ext>
                  </a:extLst>
                </a:gridCol>
                <a:gridCol w="477833">
                  <a:extLst>
                    <a:ext uri="{9D8B030D-6E8A-4147-A177-3AD203B41FA5}">
                      <a16:colId xmlns:a16="http://schemas.microsoft.com/office/drawing/2014/main" val="1745707243"/>
                    </a:ext>
                  </a:extLst>
                </a:gridCol>
                <a:gridCol w="477833">
                  <a:extLst>
                    <a:ext uri="{9D8B030D-6E8A-4147-A177-3AD203B41FA5}">
                      <a16:colId xmlns:a16="http://schemas.microsoft.com/office/drawing/2014/main" val="2763140936"/>
                    </a:ext>
                  </a:extLst>
                </a:gridCol>
                <a:gridCol w="477833">
                  <a:extLst>
                    <a:ext uri="{9D8B030D-6E8A-4147-A177-3AD203B41FA5}">
                      <a16:colId xmlns:a16="http://schemas.microsoft.com/office/drawing/2014/main" val="2372938439"/>
                    </a:ext>
                  </a:extLst>
                </a:gridCol>
                <a:gridCol w="477833">
                  <a:extLst>
                    <a:ext uri="{9D8B030D-6E8A-4147-A177-3AD203B41FA5}">
                      <a16:colId xmlns:a16="http://schemas.microsoft.com/office/drawing/2014/main" val="1365329351"/>
                    </a:ext>
                  </a:extLst>
                </a:gridCol>
                <a:gridCol w="477833">
                  <a:extLst>
                    <a:ext uri="{9D8B030D-6E8A-4147-A177-3AD203B41FA5}">
                      <a16:colId xmlns:a16="http://schemas.microsoft.com/office/drawing/2014/main" val="559966514"/>
                    </a:ext>
                  </a:extLst>
                </a:gridCol>
                <a:gridCol w="477833">
                  <a:extLst>
                    <a:ext uri="{9D8B030D-6E8A-4147-A177-3AD203B41FA5}">
                      <a16:colId xmlns:a16="http://schemas.microsoft.com/office/drawing/2014/main" val="3185468010"/>
                    </a:ext>
                  </a:extLst>
                </a:gridCol>
                <a:gridCol w="477833">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 Group</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1.6</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1.8</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1.9</a:t>
                      </a:r>
                    </a:p>
                  </a:txBody>
                  <a:tcPr marL="9525" marR="9525" marT="9525"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0.6</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0.5</a:t>
                      </a:r>
                    </a:p>
                  </a:txBody>
                  <a:tcPr marL="9525" marR="9525" marT="9525" marB="0" anchor="ctr">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a:extLst>
              <a:ext uri="{FF2B5EF4-FFF2-40B4-BE49-F238E27FC236}">
                <a16:creationId xmlns:a16="http://schemas.microsoft.com/office/drawing/2014/main" id="{4D800582-74C6-A04B-80B3-B5BECFF3A84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9801" y="1198336"/>
            <a:ext cx="6811110" cy="4159643"/>
          </a:xfrm>
        </p:spPr>
      </p:pic>
    </p:spTree>
    <p:extLst>
      <p:ext uri="{BB962C8B-B14F-4D97-AF65-F5344CB8AC3E}">
        <p14:creationId xmlns:p14="http://schemas.microsoft.com/office/powerpoint/2010/main" val="1625626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Need for Substance Use Treatment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FFR1.62</a:t>
            </a:r>
          </a:p>
        </p:txBody>
      </p:sp>
      <p:pic>
        <p:nvPicPr>
          <p:cNvPr id="8" name="Content Placeholder 7">
            <a:extLst>
              <a:ext uri="{FF2B5EF4-FFF2-40B4-BE49-F238E27FC236}">
                <a16:creationId xmlns:a16="http://schemas.microsoft.com/office/drawing/2014/main" id="{234819E2-3C10-3240-BDB4-86BA9DF11D6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665283" y="1394443"/>
            <a:ext cx="7315200" cy="4572000"/>
          </a:xfrm>
        </p:spPr>
      </p:pic>
    </p:spTree>
    <p:extLst>
      <p:ext uri="{BB962C8B-B14F-4D97-AF65-F5344CB8AC3E}">
        <p14:creationId xmlns:p14="http://schemas.microsoft.com/office/powerpoint/2010/main" val="133255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a:t>Received </a:t>
            </a:r>
            <a:r>
              <a:rPr lang="en-US" sz="2800" dirty="0"/>
              <a:t>Any Substance Use Treatment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FFR1.63</a:t>
            </a:r>
          </a:p>
        </p:txBody>
      </p:sp>
      <p:pic>
        <p:nvPicPr>
          <p:cNvPr id="9" name="Content Placeholder 8">
            <a:extLst>
              <a:ext uri="{FF2B5EF4-FFF2-40B4-BE49-F238E27FC236}">
                <a16:creationId xmlns:a16="http://schemas.microsoft.com/office/drawing/2014/main" id="{EE08E683-BCF8-724A-9342-744DCE46E77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321843" y="1295400"/>
            <a:ext cx="7812757" cy="4630834"/>
          </a:xfrm>
        </p:spPr>
      </p:pic>
    </p:spTree>
    <p:extLst>
      <p:ext uri="{BB962C8B-B14F-4D97-AF65-F5344CB8AC3E}">
        <p14:creationId xmlns:p14="http://schemas.microsoft.com/office/powerpoint/2010/main" val="746616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rmAutofit/>
          </a:bodyPr>
          <a:lstStyle/>
          <a:p>
            <a:r>
              <a:rPr lang="en-US" sz="2800" dirty="0"/>
              <a:t>Received Specialty Substance Use Treatment in the Past Year among People Aged 12 or Older, by Age Group: 2017</a:t>
            </a:r>
          </a:p>
        </p:txBody>
      </p:sp>
      <p:sp>
        <p:nvSpPr>
          <p:cNvPr id="3" name="Text Placeholder 2"/>
          <p:cNvSpPr>
            <a:spLocks noGrp="1"/>
          </p:cNvSpPr>
          <p:nvPr>
            <p:ph type="body" sz="quarter" idx="10"/>
          </p:nvPr>
        </p:nvSpPr>
        <p:spPr/>
        <p:txBody>
          <a:bodyPr/>
          <a:lstStyle/>
          <a:p>
            <a:r>
              <a:rPr lang="en-US" dirty="0"/>
              <a:t>FFR1.64</a:t>
            </a:r>
          </a:p>
        </p:txBody>
      </p:sp>
      <p:pic>
        <p:nvPicPr>
          <p:cNvPr id="8" name="Content Placeholder 7">
            <a:extLst>
              <a:ext uri="{FF2B5EF4-FFF2-40B4-BE49-F238E27FC236}">
                <a16:creationId xmlns:a16="http://schemas.microsoft.com/office/drawing/2014/main" id="{2F3BD8F2-BF0E-2D49-908A-0CAA60D1EE7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981200" y="1447800"/>
            <a:ext cx="7772400" cy="4550387"/>
          </a:xfrm>
        </p:spPr>
      </p:pic>
    </p:spTree>
    <p:extLst>
      <p:ext uri="{BB962C8B-B14F-4D97-AF65-F5344CB8AC3E}">
        <p14:creationId xmlns:p14="http://schemas.microsoft.com/office/powerpoint/2010/main" val="2017563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185525" cy="914400"/>
          </a:xfrm>
        </p:spPr>
        <p:txBody>
          <a:bodyPr>
            <a:normAutofit/>
          </a:bodyPr>
          <a:lstStyle/>
          <a:p>
            <a:r>
              <a:rPr lang="en-US" sz="2100" dirty="0"/>
              <a:t>Received Specialty Substance Use Treatment in the Past Year among People Aged 12 or Older Who Needed Substance Use Treatment in the Past Year, by Age Group: 2017</a:t>
            </a:r>
          </a:p>
        </p:txBody>
      </p:sp>
      <p:sp>
        <p:nvSpPr>
          <p:cNvPr id="3" name="Text Placeholder 2"/>
          <p:cNvSpPr>
            <a:spLocks noGrp="1"/>
          </p:cNvSpPr>
          <p:nvPr>
            <p:ph type="body" sz="quarter" idx="10"/>
          </p:nvPr>
        </p:nvSpPr>
        <p:spPr/>
        <p:txBody>
          <a:bodyPr/>
          <a:lstStyle/>
          <a:p>
            <a:r>
              <a:rPr lang="en-US" dirty="0"/>
              <a:t>FFR1.65</a:t>
            </a:r>
          </a:p>
        </p:txBody>
      </p:sp>
      <p:pic>
        <p:nvPicPr>
          <p:cNvPr id="7" name="Content Placeholder 6">
            <a:extLst>
              <a:ext uri="{FF2B5EF4-FFF2-40B4-BE49-F238E27FC236}">
                <a16:creationId xmlns:a16="http://schemas.microsoft.com/office/drawing/2014/main" id="{BC87C1D8-BD13-ED4A-A3E9-97C19C6F573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828800" y="1447800"/>
            <a:ext cx="7772400" cy="4393096"/>
          </a:xfrm>
        </p:spPr>
      </p:pic>
    </p:spTree>
    <p:extLst>
      <p:ext uri="{BB962C8B-B14F-4D97-AF65-F5344CB8AC3E}">
        <p14:creationId xmlns:p14="http://schemas.microsoft.com/office/powerpoint/2010/main" val="3707927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0956925" cy="914400"/>
          </a:xfrm>
        </p:spPr>
        <p:txBody>
          <a:bodyPr>
            <a:noAutofit/>
          </a:bodyPr>
          <a:lstStyle/>
          <a:p>
            <a:r>
              <a:rPr lang="en-US" sz="2100" dirty="0"/>
              <a:t>Perceived Need for Substance Use Treatment among People Aged 12 or Older Who Needed but Did Not Receive Specialty Substance Use Treatment in the Past Year: 2017</a:t>
            </a:r>
          </a:p>
        </p:txBody>
      </p:sp>
      <p:sp>
        <p:nvSpPr>
          <p:cNvPr id="3" name="Text Placeholder 2"/>
          <p:cNvSpPr>
            <a:spLocks noGrp="1"/>
          </p:cNvSpPr>
          <p:nvPr>
            <p:ph type="body" sz="quarter" idx="10"/>
          </p:nvPr>
        </p:nvSpPr>
        <p:spPr/>
        <p:txBody>
          <a:bodyPr/>
          <a:lstStyle/>
          <a:p>
            <a:r>
              <a:rPr lang="en-US" dirty="0"/>
              <a:t>FFR1.66</a:t>
            </a:r>
          </a:p>
        </p:txBody>
      </p:sp>
      <p:pic>
        <p:nvPicPr>
          <p:cNvPr id="7" name="Content Placeholder 6">
            <a:extLst>
              <a:ext uri="{FF2B5EF4-FFF2-40B4-BE49-F238E27FC236}">
                <a16:creationId xmlns:a16="http://schemas.microsoft.com/office/drawing/2014/main" id="{BAC1DAD2-0F92-614C-A47F-84BE4FD9EB9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752600" y="1451312"/>
            <a:ext cx="8229600" cy="4128608"/>
          </a:xfrm>
        </p:spPr>
      </p:pic>
    </p:spTree>
    <p:extLst>
      <p:ext uri="{BB962C8B-B14F-4D97-AF65-F5344CB8AC3E}">
        <p14:creationId xmlns:p14="http://schemas.microsoft.com/office/powerpoint/2010/main" val="1146102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185525" cy="914400"/>
          </a:xfrm>
        </p:spPr>
        <p:txBody>
          <a:bodyPr>
            <a:noAutofit/>
          </a:bodyPr>
          <a:lstStyle/>
          <a:p>
            <a:r>
              <a:rPr lang="en-US" sz="2200" dirty="0"/>
              <a:t>Reasons for Not Receiving Substance Use Treatment in the Past Year among People Aged 12 or Older Who Felt They Needed Treatment in the Past Year: Percentages, 2017</a:t>
            </a:r>
          </a:p>
        </p:txBody>
      </p:sp>
      <p:sp>
        <p:nvSpPr>
          <p:cNvPr id="3" name="Text Placeholder 2"/>
          <p:cNvSpPr>
            <a:spLocks noGrp="1"/>
          </p:cNvSpPr>
          <p:nvPr>
            <p:ph type="body" sz="quarter" idx="10"/>
          </p:nvPr>
        </p:nvSpPr>
        <p:spPr/>
        <p:txBody>
          <a:bodyPr/>
          <a:lstStyle/>
          <a:p>
            <a:r>
              <a:rPr lang="en-US" dirty="0"/>
              <a:t>FFR1.67</a:t>
            </a:r>
          </a:p>
        </p:txBody>
      </p:sp>
      <p:sp>
        <p:nvSpPr>
          <p:cNvPr id="9" name="Text Placeholder 3">
            <a:extLst>
              <a:ext uri="{FF2B5EF4-FFF2-40B4-BE49-F238E27FC236}">
                <a16:creationId xmlns:a16="http://schemas.microsoft.com/office/drawing/2014/main" id="{2EC43DB4-902E-654B-9E97-01A50000CD6D}"/>
              </a:ext>
            </a:extLst>
          </p:cNvPr>
          <p:cNvSpPr>
            <a:spLocks noGrp="1"/>
          </p:cNvSpPr>
          <p:nvPr>
            <p:ph type="body" sz="quarter" idx="11"/>
          </p:nvPr>
        </p:nvSpPr>
        <p:spPr>
          <a:xfrm>
            <a:off x="1297116" y="6446486"/>
            <a:ext cx="8683367" cy="285509"/>
          </a:xfrm>
        </p:spPr>
        <p:txBody>
          <a:bodyPr/>
          <a:lstStyle/>
          <a:p>
            <a:r>
              <a:rPr lang="en-US" sz="1050" dirty="0"/>
              <a:t>Note: Respondents could indicate multiple reasons for not receiving substance </a:t>
            </a:r>
            <a:r>
              <a:rPr lang="en-US" sz="1050"/>
              <a:t>use treatment; </a:t>
            </a:r>
            <a:r>
              <a:rPr lang="en-US" sz="1050" dirty="0"/>
              <a:t>thus, these response categories are not mutually exclusive.</a:t>
            </a:r>
          </a:p>
        </p:txBody>
      </p:sp>
      <p:pic>
        <p:nvPicPr>
          <p:cNvPr id="8" name="Content Placeholder 7">
            <a:extLst>
              <a:ext uri="{FF2B5EF4-FFF2-40B4-BE49-F238E27FC236}">
                <a16:creationId xmlns:a16="http://schemas.microsoft.com/office/drawing/2014/main" id="{8D7DCAD2-366C-F440-821D-8DDFDC108F3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74436" y="1343288"/>
            <a:ext cx="7772400" cy="4674310"/>
          </a:xfrm>
        </p:spPr>
      </p:pic>
    </p:spTree>
    <p:extLst>
      <p:ext uri="{BB962C8B-B14F-4D97-AF65-F5344CB8AC3E}">
        <p14:creationId xmlns:p14="http://schemas.microsoft.com/office/powerpoint/2010/main" val="3347206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rmAutofit/>
          </a:bodyPr>
          <a:lstStyle/>
          <a:p>
            <a:r>
              <a:rPr lang="en-US" sz="2000" dirty="0"/>
              <a:t>Received Treatment in the Past Year for Depression among Youths Aged 12 to 17 with a Past Year Major Depressive Episode (MDE) or MDE with Severe Impairment: Percentages, 2004-2017</a:t>
            </a:r>
          </a:p>
        </p:txBody>
      </p:sp>
      <p:sp>
        <p:nvSpPr>
          <p:cNvPr id="3" name="Text Placeholder 2"/>
          <p:cNvSpPr>
            <a:spLocks noGrp="1"/>
          </p:cNvSpPr>
          <p:nvPr>
            <p:ph type="body" sz="quarter" idx="10"/>
          </p:nvPr>
        </p:nvSpPr>
        <p:spPr/>
        <p:txBody>
          <a:bodyPr/>
          <a:lstStyle/>
          <a:p>
            <a:r>
              <a:rPr lang="en-US" dirty="0"/>
              <a:t>FFR1.68</a:t>
            </a:r>
          </a:p>
        </p:txBody>
      </p:sp>
      <p:sp>
        <p:nvSpPr>
          <p:cNvPr id="5" name="Text Placeholder 4"/>
          <p:cNvSpPr>
            <a:spLocks noGrp="1"/>
          </p:cNvSpPr>
          <p:nvPr>
            <p:ph type="body" sz="quarter" idx="11"/>
          </p:nvPr>
        </p:nvSpPr>
        <p:spPr/>
        <p:txBody>
          <a:bodyPr/>
          <a:lstStyle/>
          <a:p>
            <a:r>
              <a:rPr lang="en-US" dirty="0"/>
              <a:t>N/A = not available.</a:t>
            </a:r>
          </a:p>
        </p:txBody>
      </p:sp>
      <p:pic>
        <p:nvPicPr>
          <p:cNvPr id="9" name="Content Placeholder 8">
            <a:extLst>
              <a:ext uri="{FF2B5EF4-FFF2-40B4-BE49-F238E27FC236}">
                <a16:creationId xmlns:a16="http://schemas.microsoft.com/office/drawing/2014/main" id="{14207B2D-3699-BD4F-9C4F-5F2B857BF9E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86000" y="1364337"/>
            <a:ext cx="6858000" cy="4134255"/>
          </a:xfrm>
        </p:spPr>
      </p:pic>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2482951" y="5715000"/>
          <a:ext cx="6661049" cy="821944"/>
        </p:xfrm>
        <a:graphic>
          <a:graphicData uri="http://schemas.openxmlformats.org/drawingml/2006/table">
            <a:tbl>
              <a:tblPr firstRow="1" bandRow="1">
                <a:tableStyleId>{5C22544A-7EE6-4342-B048-85BDC9FD1C3A}</a:tableStyleId>
              </a:tblPr>
              <a:tblGrid>
                <a:gridCol w="1009249">
                  <a:extLst>
                    <a:ext uri="{9D8B030D-6E8A-4147-A177-3AD203B41FA5}">
                      <a16:colId xmlns:a16="http://schemas.microsoft.com/office/drawing/2014/main" val="4142788167"/>
                    </a:ext>
                  </a:extLst>
                </a:gridCol>
                <a:gridCol w="403700">
                  <a:extLst>
                    <a:ext uri="{9D8B030D-6E8A-4147-A177-3AD203B41FA5}">
                      <a16:colId xmlns:a16="http://schemas.microsoft.com/office/drawing/2014/main" val="4027973214"/>
                    </a:ext>
                  </a:extLst>
                </a:gridCol>
                <a:gridCol w="403700">
                  <a:extLst>
                    <a:ext uri="{9D8B030D-6E8A-4147-A177-3AD203B41FA5}">
                      <a16:colId xmlns:a16="http://schemas.microsoft.com/office/drawing/2014/main" val="136896608"/>
                    </a:ext>
                  </a:extLst>
                </a:gridCol>
                <a:gridCol w="403700">
                  <a:extLst>
                    <a:ext uri="{9D8B030D-6E8A-4147-A177-3AD203B41FA5}">
                      <a16:colId xmlns:a16="http://schemas.microsoft.com/office/drawing/2014/main" val="2096703043"/>
                    </a:ext>
                  </a:extLst>
                </a:gridCol>
                <a:gridCol w="403700">
                  <a:extLst>
                    <a:ext uri="{9D8B030D-6E8A-4147-A177-3AD203B41FA5}">
                      <a16:colId xmlns:a16="http://schemas.microsoft.com/office/drawing/2014/main" val="239597111"/>
                    </a:ext>
                  </a:extLst>
                </a:gridCol>
                <a:gridCol w="403700">
                  <a:extLst>
                    <a:ext uri="{9D8B030D-6E8A-4147-A177-3AD203B41FA5}">
                      <a16:colId xmlns:a16="http://schemas.microsoft.com/office/drawing/2014/main" val="2918926557"/>
                    </a:ext>
                  </a:extLst>
                </a:gridCol>
                <a:gridCol w="403700">
                  <a:extLst>
                    <a:ext uri="{9D8B030D-6E8A-4147-A177-3AD203B41FA5}">
                      <a16:colId xmlns:a16="http://schemas.microsoft.com/office/drawing/2014/main" val="2929735918"/>
                    </a:ext>
                  </a:extLst>
                </a:gridCol>
                <a:gridCol w="403700">
                  <a:extLst>
                    <a:ext uri="{9D8B030D-6E8A-4147-A177-3AD203B41FA5}">
                      <a16:colId xmlns:a16="http://schemas.microsoft.com/office/drawing/2014/main" val="632359118"/>
                    </a:ext>
                  </a:extLst>
                </a:gridCol>
                <a:gridCol w="403700">
                  <a:extLst>
                    <a:ext uri="{9D8B030D-6E8A-4147-A177-3AD203B41FA5}">
                      <a16:colId xmlns:a16="http://schemas.microsoft.com/office/drawing/2014/main" val="1745707243"/>
                    </a:ext>
                  </a:extLst>
                </a:gridCol>
                <a:gridCol w="403700">
                  <a:extLst>
                    <a:ext uri="{9D8B030D-6E8A-4147-A177-3AD203B41FA5}">
                      <a16:colId xmlns:a16="http://schemas.microsoft.com/office/drawing/2014/main" val="2763140936"/>
                    </a:ext>
                  </a:extLst>
                </a:gridCol>
                <a:gridCol w="403700">
                  <a:extLst>
                    <a:ext uri="{9D8B030D-6E8A-4147-A177-3AD203B41FA5}">
                      <a16:colId xmlns:a16="http://schemas.microsoft.com/office/drawing/2014/main" val="2372938439"/>
                    </a:ext>
                  </a:extLst>
                </a:gridCol>
                <a:gridCol w="403700">
                  <a:extLst>
                    <a:ext uri="{9D8B030D-6E8A-4147-A177-3AD203B41FA5}">
                      <a16:colId xmlns:a16="http://schemas.microsoft.com/office/drawing/2014/main" val="1365329351"/>
                    </a:ext>
                  </a:extLst>
                </a:gridCol>
                <a:gridCol w="403700">
                  <a:extLst>
                    <a:ext uri="{9D8B030D-6E8A-4147-A177-3AD203B41FA5}">
                      <a16:colId xmlns:a16="http://schemas.microsoft.com/office/drawing/2014/main" val="559966514"/>
                    </a:ext>
                  </a:extLst>
                </a:gridCol>
                <a:gridCol w="403700">
                  <a:extLst>
                    <a:ext uri="{9D8B030D-6E8A-4147-A177-3AD203B41FA5}">
                      <a16:colId xmlns:a16="http://schemas.microsoft.com/office/drawing/2014/main" val="3185468010"/>
                    </a:ext>
                  </a:extLst>
                </a:gridCol>
                <a:gridCol w="40370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MDE Status</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40.3</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38.8</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39.0</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37.7</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37.8</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38.4</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38.1</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41.2</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39.3</a:t>
                      </a:r>
                    </a:p>
                  </a:txBody>
                  <a:tcPr marL="9525" marR="9525" marT="9525" marB="0" anchor="ctr">
                    <a:lnT w="38100" cmpd="sng">
                      <a:noFill/>
                    </a:lnT>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40.9</a:t>
                      </a:r>
                    </a:p>
                  </a:txBody>
                  <a:tcPr marL="9525" marR="9525" marT="9525" marB="0" anchor="ctr">
                    <a:lnT w="38100" cmpd="sng">
                      <a:noFill/>
                    </a:lnT>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41.5</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ct val="1000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 with Severe </a:t>
                      </a:r>
                      <a:b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b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Impairment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0988" algn="dec"/>
                        </a:tabLst>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0988" algn="dec"/>
                        </a:tabLst>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46.5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43.9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38.8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43.5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45.0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44.7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44.6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5425" algn="dec"/>
                        </a:tabLst>
                      </a:pPr>
                      <a:r>
                        <a:rPr lang="en-US" sz="1000" b="0" i="0" u="none" strike="noStrike" dirty="0">
                          <a:solidFill>
                            <a:srgbClr val="000000"/>
                          </a:solidFill>
                          <a:effectLst/>
                          <a:latin typeface="Arial Narrow" panose="020B0606020202030204" pitchFamily="34" charset="0"/>
                        </a:rPr>
                        <a:t>	46.7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b">
                        <a:tabLst>
                          <a:tab pos="196850" algn="dec"/>
                        </a:tabLst>
                      </a:pPr>
                      <a:r>
                        <a:rPr lang="en-US" sz="1000" b="0" i="0" u="none" strike="noStrike" dirty="0">
                          <a:solidFill>
                            <a:srgbClr val="000000"/>
                          </a:solidFill>
                          <a:effectLst/>
                          <a:latin typeface="Arial Narrow" panose="020B0606020202030204" pitchFamily="34" charset="0"/>
                        </a:rPr>
                        <a:t>	47.5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398858"/>
                  </a:ext>
                </a:extLst>
              </a:tr>
            </a:tbl>
          </a:graphicData>
        </a:graphic>
      </p:graphicFrame>
    </p:spTree>
    <p:extLst>
      <p:ext uri="{BB962C8B-B14F-4D97-AF65-F5344CB8AC3E}">
        <p14:creationId xmlns:p14="http://schemas.microsoft.com/office/powerpoint/2010/main" val="4220996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000" dirty="0"/>
              <a:t>Received Treatment in the Past Year for Depression among Adults Aged 18 or Older with a Past Year Major Depressive Episode (MDE) or MDE with Severe Impairment: Percentages, 2009-2017</a:t>
            </a:r>
          </a:p>
        </p:txBody>
      </p:sp>
      <p:sp>
        <p:nvSpPr>
          <p:cNvPr id="3" name="Text Placeholder 2"/>
          <p:cNvSpPr>
            <a:spLocks noGrp="1"/>
          </p:cNvSpPr>
          <p:nvPr>
            <p:ph type="body" sz="quarter" idx="10"/>
          </p:nvPr>
        </p:nvSpPr>
        <p:spPr/>
        <p:txBody>
          <a:bodyPr/>
          <a:lstStyle/>
          <a:p>
            <a:r>
              <a:rPr lang="en-US" dirty="0"/>
              <a:t>FFR1.69</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2482951" y="5715000"/>
          <a:ext cx="6584852" cy="821944"/>
        </p:xfrm>
        <a:graphic>
          <a:graphicData uri="http://schemas.openxmlformats.org/drawingml/2006/table">
            <a:tbl>
              <a:tblPr firstRow="1" bandRow="1">
                <a:tableStyleId>{5C22544A-7EE6-4342-B048-85BDC9FD1C3A}</a:tableStyleId>
              </a:tblPr>
              <a:tblGrid>
                <a:gridCol w="1431488">
                  <a:extLst>
                    <a:ext uri="{9D8B030D-6E8A-4147-A177-3AD203B41FA5}">
                      <a16:colId xmlns:a16="http://schemas.microsoft.com/office/drawing/2014/main" val="4142788167"/>
                    </a:ext>
                  </a:extLst>
                </a:gridCol>
                <a:gridCol w="572596">
                  <a:extLst>
                    <a:ext uri="{9D8B030D-6E8A-4147-A177-3AD203B41FA5}">
                      <a16:colId xmlns:a16="http://schemas.microsoft.com/office/drawing/2014/main" val="2929735918"/>
                    </a:ext>
                  </a:extLst>
                </a:gridCol>
                <a:gridCol w="572596">
                  <a:extLst>
                    <a:ext uri="{9D8B030D-6E8A-4147-A177-3AD203B41FA5}">
                      <a16:colId xmlns:a16="http://schemas.microsoft.com/office/drawing/2014/main" val="632359118"/>
                    </a:ext>
                  </a:extLst>
                </a:gridCol>
                <a:gridCol w="572596">
                  <a:extLst>
                    <a:ext uri="{9D8B030D-6E8A-4147-A177-3AD203B41FA5}">
                      <a16:colId xmlns:a16="http://schemas.microsoft.com/office/drawing/2014/main" val="1745707243"/>
                    </a:ext>
                  </a:extLst>
                </a:gridCol>
                <a:gridCol w="572596">
                  <a:extLst>
                    <a:ext uri="{9D8B030D-6E8A-4147-A177-3AD203B41FA5}">
                      <a16:colId xmlns:a16="http://schemas.microsoft.com/office/drawing/2014/main" val="2763140936"/>
                    </a:ext>
                  </a:extLst>
                </a:gridCol>
                <a:gridCol w="572596">
                  <a:extLst>
                    <a:ext uri="{9D8B030D-6E8A-4147-A177-3AD203B41FA5}">
                      <a16:colId xmlns:a16="http://schemas.microsoft.com/office/drawing/2014/main" val="2372938439"/>
                    </a:ext>
                  </a:extLst>
                </a:gridCol>
                <a:gridCol w="572596">
                  <a:extLst>
                    <a:ext uri="{9D8B030D-6E8A-4147-A177-3AD203B41FA5}">
                      <a16:colId xmlns:a16="http://schemas.microsoft.com/office/drawing/2014/main" val="1365329351"/>
                    </a:ext>
                  </a:extLst>
                </a:gridCol>
                <a:gridCol w="572596">
                  <a:extLst>
                    <a:ext uri="{9D8B030D-6E8A-4147-A177-3AD203B41FA5}">
                      <a16:colId xmlns:a16="http://schemas.microsoft.com/office/drawing/2014/main" val="559966514"/>
                    </a:ext>
                  </a:extLst>
                </a:gridCol>
                <a:gridCol w="572596">
                  <a:extLst>
                    <a:ext uri="{9D8B030D-6E8A-4147-A177-3AD203B41FA5}">
                      <a16:colId xmlns:a16="http://schemas.microsoft.com/office/drawing/2014/main" val="3185468010"/>
                    </a:ext>
                  </a:extLst>
                </a:gridCol>
                <a:gridCol w="572596">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MDE Status</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64.3</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68.2</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68.1</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68.0</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68.6</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68.6</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67.2</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65.3</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66.8</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ct val="1000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 with Severe</a:t>
                      </a:r>
                      <a:b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b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Impairment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71.5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72.9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73.7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73.1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76.4</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73.7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72.7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72.2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72.1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398858"/>
                  </a:ext>
                </a:extLst>
              </a:tr>
            </a:tbl>
          </a:graphicData>
        </a:graphic>
      </p:graphicFrame>
      <p:pic>
        <p:nvPicPr>
          <p:cNvPr id="8" name="Content Placeholder 7">
            <a:extLst>
              <a:ext uri="{FF2B5EF4-FFF2-40B4-BE49-F238E27FC236}">
                <a16:creationId xmlns:a16="http://schemas.microsoft.com/office/drawing/2014/main" id="{4A4977A0-ABC5-7641-9012-0CBACBB3C28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9800" y="1371600"/>
            <a:ext cx="6858000" cy="4153437"/>
          </a:xfrm>
        </p:spPr>
      </p:pic>
    </p:spTree>
    <p:extLst>
      <p:ext uri="{BB962C8B-B14F-4D97-AF65-F5344CB8AC3E}">
        <p14:creationId xmlns:p14="http://schemas.microsoft.com/office/powerpoint/2010/main" val="105666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14399"/>
          </a:xfrm>
        </p:spPr>
        <p:txBody>
          <a:bodyPr>
            <a:normAutofit/>
          </a:bodyPr>
          <a:lstStyle/>
          <a:p>
            <a:r>
              <a:rPr lang="en-US" sz="2800" dirty="0"/>
              <a:t>Past Month Binge and Heavy Alcohol Use among People Aged 12 or Older, by Age Group: Percentages, 2017</a:t>
            </a:r>
          </a:p>
        </p:txBody>
      </p:sp>
      <p:sp>
        <p:nvSpPr>
          <p:cNvPr id="4" name="Text Placeholder 3"/>
          <p:cNvSpPr>
            <a:spLocks noGrp="1"/>
          </p:cNvSpPr>
          <p:nvPr>
            <p:ph type="body" sz="quarter" idx="11"/>
          </p:nvPr>
        </p:nvSpPr>
        <p:spPr/>
        <p:txBody>
          <a:bodyPr/>
          <a:lstStyle/>
          <a:p>
            <a:r>
              <a:rPr lang="en-US" dirty="0"/>
              <a:t>Note: Since 2015, the threshold for determining binge alcohol use for males is consuming five or more drinks on an occasion and for females is consuming four or more drinks on an occasion.</a:t>
            </a:r>
          </a:p>
        </p:txBody>
      </p:sp>
      <p:sp>
        <p:nvSpPr>
          <p:cNvPr id="3" name="Text Placeholder 2"/>
          <p:cNvSpPr>
            <a:spLocks noGrp="1"/>
          </p:cNvSpPr>
          <p:nvPr>
            <p:ph type="body" sz="quarter" idx="10"/>
          </p:nvPr>
        </p:nvSpPr>
        <p:spPr/>
        <p:txBody>
          <a:bodyPr/>
          <a:lstStyle/>
          <a:p>
            <a:r>
              <a:rPr lang="en-US" dirty="0"/>
              <a:t>FFR1.07</a:t>
            </a:r>
          </a:p>
        </p:txBody>
      </p:sp>
      <p:pic>
        <p:nvPicPr>
          <p:cNvPr id="9" name="Content Placeholder 8">
            <a:extLst>
              <a:ext uri="{FF2B5EF4-FFF2-40B4-BE49-F238E27FC236}">
                <a16:creationId xmlns:a16="http://schemas.microsoft.com/office/drawing/2014/main" id="{4D573305-E2B1-0240-9CAF-0ED50F25D82E}"/>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828800" y="1237916"/>
            <a:ext cx="7649470" cy="4858084"/>
          </a:xfrm>
        </p:spPr>
      </p:pic>
    </p:spTree>
    <p:extLst>
      <p:ext uri="{BB962C8B-B14F-4D97-AF65-F5344CB8AC3E}">
        <p14:creationId xmlns:p14="http://schemas.microsoft.com/office/powerpoint/2010/main" val="4191272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033125" cy="914400"/>
          </a:xfrm>
        </p:spPr>
        <p:txBody>
          <a:bodyPr>
            <a:noAutofit/>
          </a:bodyPr>
          <a:lstStyle/>
          <a:p>
            <a:r>
              <a:rPr lang="en-US" sz="2800" dirty="0"/>
              <a:t>Sources of Mental Health Services in the Past Year among Youths Aged 12 to 17: 2017</a:t>
            </a:r>
          </a:p>
        </p:txBody>
      </p:sp>
      <p:sp>
        <p:nvSpPr>
          <p:cNvPr id="3" name="Text Placeholder 2"/>
          <p:cNvSpPr>
            <a:spLocks noGrp="1"/>
          </p:cNvSpPr>
          <p:nvPr>
            <p:ph type="body" sz="quarter" idx="10"/>
          </p:nvPr>
        </p:nvSpPr>
        <p:spPr/>
        <p:txBody>
          <a:bodyPr/>
          <a:lstStyle/>
          <a:p>
            <a:r>
              <a:rPr lang="en-US" dirty="0"/>
              <a:t>FFR1.70</a:t>
            </a:r>
          </a:p>
        </p:txBody>
      </p:sp>
      <p:sp>
        <p:nvSpPr>
          <p:cNvPr id="9" name="Text Placeholder 3">
            <a:extLst>
              <a:ext uri="{FF2B5EF4-FFF2-40B4-BE49-F238E27FC236}">
                <a16:creationId xmlns:a16="http://schemas.microsoft.com/office/drawing/2014/main" id="{2EC43DB4-902E-654B-9E97-01A50000CD6D}"/>
              </a:ext>
            </a:extLst>
          </p:cNvPr>
          <p:cNvSpPr>
            <a:spLocks noGrp="1"/>
          </p:cNvSpPr>
          <p:nvPr>
            <p:ph type="body" sz="quarter" idx="11"/>
          </p:nvPr>
        </p:nvSpPr>
        <p:spPr>
          <a:xfrm>
            <a:off x="1297116" y="6446486"/>
            <a:ext cx="8683367" cy="285509"/>
          </a:xfrm>
        </p:spPr>
        <p:txBody>
          <a:bodyPr/>
          <a:lstStyle/>
          <a:p>
            <a:r>
              <a:rPr lang="en-US" sz="1050" dirty="0"/>
              <a:t>Note: Mental health service for youths aged 12 to 17 is defined as having received treatment/counseling for emotional or behavioral problems not caused by substance use.</a:t>
            </a:r>
          </a:p>
        </p:txBody>
      </p:sp>
      <p:pic>
        <p:nvPicPr>
          <p:cNvPr id="7" name="Content Placeholder 6">
            <a:extLst>
              <a:ext uri="{FF2B5EF4-FFF2-40B4-BE49-F238E27FC236}">
                <a16:creationId xmlns:a16="http://schemas.microsoft.com/office/drawing/2014/main" id="{2542E890-9484-1B40-9EA4-AAC9EEB4F7E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08083" y="1374795"/>
            <a:ext cx="7772400" cy="4635681"/>
          </a:xfrm>
        </p:spPr>
      </p:pic>
    </p:spTree>
    <p:extLst>
      <p:ext uri="{BB962C8B-B14F-4D97-AF65-F5344CB8AC3E}">
        <p14:creationId xmlns:p14="http://schemas.microsoft.com/office/powerpoint/2010/main" val="1774889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800" dirty="0"/>
              <a:t>Sources of Mental Health Services in the Past Year among Youths Aged 12 to 17: Percentages, 2009-2017</a:t>
            </a:r>
          </a:p>
        </p:txBody>
      </p:sp>
      <p:sp>
        <p:nvSpPr>
          <p:cNvPr id="3" name="Text Placeholder 2"/>
          <p:cNvSpPr>
            <a:spLocks noGrp="1"/>
          </p:cNvSpPr>
          <p:nvPr>
            <p:ph type="body" sz="quarter" idx="10"/>
          </p:nvPr>
        </p:nvSpPr>
        <p:spPr/>
        <p:txBody>
          <a:bodyPr/>
          <a:lstStyle/>
          <a:p>
            <a:r>
              <a:rPr lang="en-US" dirty="0"/>
              <a:t>FFR1.71</a:t>
            </a:r>
          </a:p>
        </p:txBody>
      </p:sp>
      <p:sp>
        <p:nvSpPr>
          <p:cNvPr id="5" name="Text Placeholder 4"/>
          <p:cNvSpPr>
            <a:spLocks noGrp="1"/>
          </p:cNvSpPr>
          <p:nvPr>
            <p:ph type="body" sz="quarter" idx="11"/>
          </p:nvPr>
        </p:nvSpPr>
        <p:spPr>
          <a:xfrm>
            <a:off x="10395806" y="3977634"/>
            <a:ext cx="1719994" cy="1291338"/>
          </a:xfrm>
        </p:spPr>
        <p:txBody>
          <a:bodyPr/>
          <a:lstStyle/>
          <a:p>
            <a:r>
              <a:rPr lang="en-US" dirty="0"/>
              <a:t>Note: Mental health service for youths aged 12 to 17 is defined as having received treatment/counseling for emotional or behavioral problems not caused by substance use.</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2482950" y="5486400"/>
          <a:ext cx="6766560" cy="119144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142788167"/>
                    </a:ext>
                  </a:extLst>
                </a:gridCol>
                <a:gridCol w="548640">
                  <a:extLst>
                    <a:ext uri="{9D8B030D-6E8A-4147-A177-3AD203B41FA5}">
                      <a16:colId xmlns:a16="http://schemas.microsoft.com/office/drawing/2014/main" val="2929735918"/>
                    </a:ext>
                  </a:extLst>
                </a:gridCol>
                <a:gridCol w="548640">
                  <a:extLst>
                    <a:ext uri="{9D8B030D-6E8A-4147-A177-3AD203B41FA5}">
                      <a16:colId xmlns:a16="http://schemas.microsoft.com/office/drawing/2014/main" val="632359118"/>
                    </a:ext>
                  </a:extLst>
                </a:gridCol>
                <a:gridCol w="548640">
                  <a:extLst>
                    <a:ext uri="{9D8B030D-6E8A-4147-A177-3AD203B41FA5}">
                      <a16:colId xmlns:a16="http://schemas.microsoft.com/office/drawing/2014/main" val="1745707243"/>
                    </a:ext>
                  </a:extLst>
                </a:gridCol>
                <a:gridCol w="548640">
                  <a:extLst>
                    <a:ext uri="{9D8B030D-6E8A-4147-A177-3AD203B41FA5}">
                      <a16:colId xmlns:a16="http://schemas.microsoft.com/office/drawing/2014/main" val="2763140936"/>
                    </a:ext>
                  </a:extLst>
                </a:gridCol>
                <a:gridCol w="548640">
                  <a:extLst>
                    <a:ext uri="{9D8B030D-6E8A-4147-A177-3AD203B41FA5}">
                      <a16:colId xmlns:a16="http://schemas.microsoft.com/office/drawing/2014/main" val="2372938439"/>
                    </a:ext>
                  </a:extLst>
                </a:gridCol>
                <a:gridCol w="548640">
                  <a:extLst>
                    <a:ext uri="{9D8B030D-6E8A-4147-A177-3AD203B41FA5}">
                      <a16:colId xmlns:a16="http://schemas.microsoft.com/office/drawing/2014/main" val="1365329351"/>
                    </a:ext>
                  </a:extLst>
                </a:gridCol>
                <a:gridCol w="548640">
                  <a:extLst>
                    <a:ext uri="{9D8B030D-6E8A-4147-A177-3AD203B41FA5}">
                      <a16:colId xmlns:a16="http://schemas.microsoft.com/office/drawing/2014/main" val="559966514"/>
                    </a:ext>
                  </a:extLst>
                </a:gridCol>
                <a:gridCol w="548640">
                  <a:extLst>
                    <a:ext uri="{9D8B030D-6E8A-4147-A177-3AD203B41FA5}">
                      <a16:colId xmlns:a16="http://schemas.microsoft.com/office/drawing/2014/main" val="3185468010"/>
                    </a:ext>
                  </a:extLst>
                </a:gridCol>
                <a:gridCol w="548640">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Source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Specialty Mental Health Setting</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12.0</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14.7</a:t>
                      </a:r>
                    </a:p>
                  </a:txBody>
                  <a:tcPr marL="9525" marR="9525" marT="9525" marB="0" anchor="ctr">
                    <a:lnT w="38100" cmpd="sng">
                      <a:noFill/>
                    </a:lnT>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14.8</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Education Settings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11.9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12.9</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13.0</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13.2</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13.2</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13.1</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13.3</a:t>
                      </a:r>
                    </a:p>
                  </a:txBody>
                  <a:tcPr marL="9525" marR="9525" marT="9525" marB="0" anchor="ctr">
                    <a:solidFill>
                      <a:schemeClr val="bg1"/>
                    </a:solidFill>
                  </a:tcPr>
                </a:tc>
                <a:extLst>
                  <a:ext uri="{0D108BD9-81ED-4DB2-BD59-A6C34878D82A}">
                    <a16:rowId xmlns:a16="http://schemas.microsoft.com/office/drawing/2014/main" val="207739885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General Medical Setting</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2.9</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2.9</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solidFill>
                      <a:schemeClr val="bg1"/>
                    </a:solidFill>
                  </a:tcPr>
                </a:tc>
                <a:extLst>
                  <a:ext uri="{0D108BD9-81ED-4DB2-BD59-A6C34878D82A}">
                    <a16:rowId xmlns:a16="http://schemas.microsoft.com/office/drawing/2014/main" val="380737322"/>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Child Welfare Setting</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p>
                  </a:txBody>
                  <a:tcPr marL="9525" marR="9525" marT="9525" marB="0" anchor="ctr">
                    <a:solidFill>
                      <a:schemeClr val="bg1"/>
                    </a:solidFill>
                  </a:tcPr>
                </a:tc>
                <a:extLst>
                  <a:ext uri="{0D108BD9-81ED-4DB2-BD59-A6C34878D82A}">
                    <a16:rowId xmlns:a16="http://schemas.microsoft.com/office/drawing/2014/main" val="105474222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Juvenile Justice Setting</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84163" algn="dec"/>
                        </a:tabLst>
                      </a:pPr>
                      <a:r>
                        <a:rPr lang="en-US" sz="1000" b="0" i="0" u="none" strike="noStrike" dirty="0">
                          <a:solidFill>
                            <a:srgbClr val="000000"/>
                          </a:solidFill>
                          <a:effectLst/>
                          <a:latin typeface="Arial Narrow" panose="020B0606020202030204" pitchFamily="34" charset="0"/>
                        </a:rPr>
                        <a:t>	0.2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14092"/>
                  </a:ext>
                </a:extLst>
              </a:tr>
            </a:tbl>
          </a:graphicData>
        </a:graphic>
      </p:graphicFrame>
      <p:pic>
        <p:nvPicPr>
          <p:cNvPr id="9" name="Content Placeholder 8">
            <a:extLst>
              <a:ext uri="{FF2B5EF4-FFF2-40B4-BE49-F238E27FC236}">
                <a16:creationId xmlns:a16="http://schemas.microsoft.com/office/drawing/2014/main" id="{1DDB7997-F2CA-BF40-A458-39BFD0ACF45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895600" y="1071044"/>
            <a:ext cx="5943600" cy="4111523"/>
          </a:xfrm>
        </p:spPr>
      </p:pic>
    </p:spTree>
    <p:extLst>
      <p:ext uri="{BB962C8B-B14F-4D97-AF65-F5344CB8AC3E}">
        <p14:creationId xmlns:p14="http://schemas.microsoft.com/office/powerpoint/2010/main" val="2982563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800" dirty="0"/>
              <a:t>Type of Mental Health Services Received in the Past Year among Adults Aged 18 or Older: Percentages, 2002-2017</a:t>
            </a:r>
          </a:p>
        </p:txBody>
      </p:sp>
      <p:sp>
        <p:nvSpPr>
          <p:cNvPr id="3" name="Text Placeholder 2"/>
          <p:cNvSpPr>
            <a:spLocks noGrp="1"/>
          </p:cNvSpPr>
          <p:nvPr>
            <p:ph type="body" sz="quarter" idx="10"/>
          </p:nvPr>
        </p:nvSpPr>
        <p:spPr/>
        <p:txBody>
          <a:bodyPr/>
          <a:lstStyle/>
          <a:p>
            <a:r>
              <a:rPr lang="en-US" dirty="0"/>
              <a:t>FFR1.72</a:t>
            </a:r>
          </a:p>
        </p:txBody>
      </p:sp>
      <p:sp>
        <p:nvSpPr>
          <p:cNvPr id="5" name="Text Placeholder 4"/>
          <p:cNvSpPr>
            <a:spLocks noGrp="1"/>
          </p:cNvSpPr>
          <p:nvPr>
            <p:ph type="body" sz="quarter" idx="11"/>
          </p:nvPr>
        </p:nvSpPr>
        <p:spPr>
          <a:xfrm>
            <a:off x="10395806" y="3977634"/>
            <a:ext cx="1719994" cy="1291338"/>
          </a:xfrm>
        </p:spPr>
        <p:txBody>
          <a:bodyPr/>
          <a:lstStyle/>
          <a:p>
            <a:r>
              <a:rPr lang="en-US" dirty="0"/>
              <a:t>Note: Mental health service is defined as having received inpatient care or outpatient care or having used prescription medication for problems with emotions, nerves, or mental health. </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1682847" y="5638800"/>
          <a:ext cx="8229606" cy="1000774"/>
        </p:xfrm>
        <a:graphic>
          <a:graphicData uri="http://schemas.openxmlformats.org/drawingml/2006/table">
            <a:tbl>
              <a:tblPr firstRow="1" bandRow="1">
                <a:tableStyleId>{5C22544A-7EE6-4342-B048-85BDC9FD1C3A}</a:tableStyleId>
              </a:tblPr>
              <a:tblGrid>
                <a:gridCol w="1927350">
                  <a:extLst>
                    <a:ext uri="{9D8B030D-6E8A-4147-A177-3AD203B41FA5}">
                      <a16:colId xmlns:a16="http://schemas.microsoft.com/office/drawing/2014/main" val="4142788167"/>
                    </a:ext>
                  </a:extLst>
                </a:gridCol>
                <a:gridCol w="393891">
                  <a:extLst>
                    <a:ext uri="{9D8B030D-6E8A-4147-A177-3AD203B41FA5}">
                      <a16:colId xmlns:a16="http://schemas.microsoft.com/office/drawing/2014/main" val="777724349"/>
                    </a:ext>
                  </a:extLst>
                </a:gridCol>
                <a:gridCol w="393891">
                  <a:extLst>
                    <a:ext uri="{9D8B030D-6E8A-4147-A177-3AD203B41FA5}">
                      <a16:colId xmlns:a16="http://schemas.microsoft.com/office/drawing/2014/main" val="3065892699"/>
                    </a:ext>
                  </a:extLst>
                </a:gridCol>
                <a:gridCol w="393891">
                  <a:extLst>
                    <a:ext uri="{9D8B030D-6E8A-4147-A177-3AD203B41FA5}">
                      <a16:colId xmlns:a16="http://schemas.microsoft.com/office/drawing/2014/main" val="1503838533"/>
                    </a:ext>
                  </a:extLst>
                </a:gridCol>
                <a:gridCol w="393891">
                  <a:extLst>
                    <a:ext uri="{9D8B030D-6E8A-4147-A177-3AD203B41FA5}">
                      <a16:colId xmlns:a16="http://schemas.microsoft.com/office/drawing/2014/main" val="2183212936"/>
                    </a:ext>
                  </a:extLst>
                </a:gridCol>
                <a:gridCol w="393891">
                  <a:extLst>
                    <a:ext uri="{9D8B030D-6E8A-4147-A177-3AD203B41FA5}">
                      <a16:colId xmlns:a16="http://schemas.microsoft.com/office/drawing/2014/main" val="736903923"/>
                    </a:ext>
                  </a:extLst>
                </a:gridCol>
                <a:gridCol w="393891">
                  <a:extLst>
                    <a:ext uri="{9D8B030D-6E8A-4147-A177-3AD203B41FA5}">
                      <a16:colId xmlns:a16="http://schemas.microsoft.com/office/drawing/2014/main" val="1588656598"/>
                    </a:ext>
                  </a:extLst>
                </a:gridCol>
                <a:gridCol w="393891">
                  <a:extLst>
                    <a:ext uri="{9D8B030D-6E8A-4147-A177-3AD203B41FA5}">
                      <a16:colId xmlns:a16="http://schemas.microsoft.com/office/drawing/2014/main" val="361912056"/>
                    </a:ext>
                  </a:extLst>
                </a:gridCol>
                <a:gridCol w="393891">
                  <a:extLst>
                    <a:ext uri="{9D8B030D-6E8A-4147-A177-3AD203B41FA5}">
                      <a16:colId xmlns:a16="http://schemas.microsoft.com/office/drawing/2014/main" val="2929735918"/>
                    </a:ext>
                  </a:extLst>
                </a:gridCol>
                <a:gridCol w="393891">
                  <a:extLst>
                    <a:ext uri="{9D8B030D-6E8A-4147-A177-3AD203B41FA5}">
                      <a16:colId xmlns:a16="http://schemas.microsoft.com/office/drawing/2014/main" val="632359118"/>
                    </a:ext>
                  </a:extLst>
                </a:gridCol>
                <a:gridCol w="393891">
                  <a:extLst>
                    <a:ext uri="{9D8B030D-6E8A-4147-A177-3AD203B41FA5}">
                      <a16:colId xmlns:a16="http://schemas.microsoft.com/office/drawing/2014/main" val="1745707243"/>
                    </a:ext>
                  </a:extLst>
                </a:gridCol>
                <a:gridCol w="393891">
                  <a:extLst>
                    <a:ext uri="{9D8B030D-6E8A-4147-A177-3AD203B41FA5}">
                      <a16:colId xmlns:a16="http://schemas.microsoft.com/office/drawing/2014/main" val="2763140936"/>
                    </a:ext>
                  </a:extLst>
                </a:gridCol>
                <a:gridCol w="393891">
                  <a:extLst>
                    <a:ext uri="{9D8B030D-6E8A-4147-A177-3AD203B41FA5}">
                      <a16:colId xmlns:a16="http://schemas.microsoft.com/office/drawing/2014/main" val="2372938439"/>
                    </a:ext>
                  </a:extLst>
                </a:gridCol>
                <a:gridCol w="393891">
                  <a:extLst>
                    <a:ext uri="{9D8B030D-6E8A-4147-A177-3AD203B41FA5}">
                      <a16:colId xmlns:a16="http://schemas.microsoft.com/office/drawing/2014/main" val="1365329351"/>
                    </a:ext>
                  </a:extLst>
                </a:gridCol>
                <a:gridCol w="393891">
                  <a:extLst>
                    <a:ext uri="{9D8B030D-6E8A-4147-A177-3AD203B41FA5}">
                      <a16:colId xmlns:a16="http://schemas.microsoft.com/office/drawing/2014/main" val="559966514"/>
                    </a:ext>
                  </a:extLst>
                </a:gridCol>
                <a:gridCol w="393891">
                  <a:extLst>
                    <a:ext uri="{9D8B030D-6E8A-4147-A177-3AD203B41FA5}">
                      <a16:colId xmlns:a16="http://schemas.microsoft.com/office/drawing/2014/main" val="3185468010"/>
                    </a:ext>
                  </a:extLst>
                </a:gridCol>
                <a:gridCol w="393891">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Service Type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Any Mental Health Service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13.0</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13.2</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12.8</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13.0</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12.9</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13.3</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13.5</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13.4</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13.6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14.5</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14.6</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14.8</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14.2</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14.4</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14.8</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Inpatient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0.9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a:t>
                      </a:r>
                    </a:p>
                  </a:txBody>
                  <a:tcPr marL="9525" marR="9525" marT="9525" marB="0" anchor="ctr">
                    <a:solidFill>
                      <a:schemeClr val="bg1"/>
                    </a:solidFill>
                  </a:tcPr>
                </a:tc>
                <a:extLst>
                  <a:ext uri="{0D108BD9-81ED-4DB2-BD59-A6C34878D82A}">
                    <a16:rowId xmlns:a16="http://schemas.microsoft.com/office/drawing/2014/main" val="207739885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Outpatient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7.4</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7.1</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7.1</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7.1</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7.5</a:t>
                      </a:r>
                    </a:p>
                  </a:txBody>
                  <a:tcPr marL="9525" marR="9525" marT="9525" marB="0" anchor="ctr">
                    <a:solidFill>
                      <a:schemeClr val="bg1"/>
                    </a:solidFill>
                  </a:tcPr>
                </a:tc>
                <a:extLst>
                  <a:ext uri="{0D108BD9-81ED-4DB2-BD59-A6C34878D82A}">
                    <a16:rowId xmlns:a16="http://schemas.microsoft.com/office/drawing/2014/main" val="380737322"/>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Prescription Medication</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10.9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11.4</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12.4</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11.8</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12.1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14092"/>
                  </a:ext>
                </a:extLst>
              </a:tr>
            </a:tbl>
          </a:graphicData>
        </a:graphic>
      </p:graphicFrame>
      <p:pic>
        <p:nvPicPr>
          <p:cNvPr id="10" name="Content Placeholder 9">
            <a:extLst>
              <a:ext uri="{FF2B5EF4-FFF2-40B4-BE49-F238E27FC236}">
                <a16:creationId xmlns:a16="http://schemas.microsoft.com/office/drawing/2014/main" id="{A394EC8B-8035-694B-BB68-26ED65C9D9A9}"/>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82950" y="1077701"/>
            <a:ext cx="6629400" cy="4340959"/>
          </a:xfrm>
        </p:spPr>
      </p:pic>
    </p:spTree>
    <p:extLst>
      <p:ext uri="{BB962C8B-B14F-4D97-AF65-F5344CB8AC3E}">
        <p14:creationId xmlns:p14="http://schemas.microsoft.com/office/powerpoint/2010/main" val="350342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500" dirty="0"/>
              <a:t>Type of Mental Health Services Received in the Past Year among Adults Aged 18 or Older with Any Mental Illness in the Past Year: Percentages, 2008-2017</a:t>
            </a:r>
          </a:p>
        </p:txBody>
      </p:sp>
      <p:sp>
        <p:nvSpPr>
          <p:cNvPr id="3" name="Text Placeholder 2"/>
          <p:cNvSpPr>
            <a:spLocks noGrp="1"/>
          </p:cNvSpPr>
          <p:nvPr>
            <p:ph type="body" sz="quarter" idx="10"/>
          </p:nvPr>
        </p:nvSpPr>
        <p:spPr/>
        <p:txBody>
          <a:bodyPr/>
          <a:lstStyle/>
          <a:p>
            <a:r>
              <a:rPr lang="en-US" dirty="0"/>
              <a:t>FFR1.73</a:t>
            </a:r>
          </a:p>
        </p:txBody>
      </p:sp>
      <p:sp>
        <p:nvSpPr>
          <p:cNvPr id="5" name="Text Placeholder 4"/>
          <p:cNvSpPr>
            <a:spLocks noGrp="1"/>
          </p:cNvSpPr>
          <p:nvPr>
            <p:ph type="body" sz="quarter" idx="11"/>
          </p:nvPr>
        </p:nvSpPr>
        <p:spPr>
          <a:xfrm>
            <a:off x="10395806" y="3977634"/>
            <a:ext cx="1719994" cy="1291338"/>
          </a:xfrm>
        </p:spPr>
        <p:txBody>
          <a:bodyPr/>
          <a:lstStyle/>
          <a:p>
            <a:r>
              <a:rPr lang="en-US" dirty="0"/>
              <a:t>Note: Mental health service is defined as having received inpatient care or outpatient care or having used prescription medication for problems with emotions, nerves, or mental health. </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3276600" y="5638800"/>
          <a:ext cx="5866260" cy="1000774"/>
        </p:xfrm>
        <a:graphic>
          <a:graphicData uri="http://schemas.openxmlformats.org/drawingml/2006/table">
            <a:tbl>
              <a:tblPr firstRow="1" bandRow="1">
                <a:tableStyleId>{5C22544A-7EE6-4342-B048-85BDC9FD1C3A}</a:tableStyleId>
              </a:tblPr>
              <a:tblGrid>
                <a:gridCol w="1927350">
                  <a:extLst>
                    <a:ext uri="{9D8B030D-6E8A-4147-A177-3AD203B41FA5}">
                      <a16:colId xmlns:a16="http://schemas.microsoft.com/office/drawing/2014/main" val="4142788167"/>
                    </a:ext>
                  </a:extLst>
                </a:gridCol>
                <a:gridCol w="393891">
                  <a:extLst>
                    <a:ext uri="{9D8B030D-6E8A-4147-A177-3AD203B41FA5}">
                      <a16:colId xmlns:a16="http://schemas.microsoft.com/office/drawing/2014/main" val="361912056"/>
                    </a:ext>
                  </a:extLst>
                </a:gridCol>
                <a:gridCol w="393891">
                  <a:extLst>
                    <a:ext uri="{9D8B030D-6E8A-4147-A177-3AD203B41FA5}">
                      <a16:colId xmlns:a16="http://schemas.microsoft.com/office/drawing/2014/main" val="2929735918"/>
                    </a:ext>
                  </a:extLst>
                </a:gridCol>
                <a:gridCol w="393891">
                  <a:extLst>
                    <a:ext uri="{9D8B030D-6E8A-4147-A177-3AD203B41FA5}">
                      <a16:colId xmlns:a16="http://schemas.microsoft.com/office/drawing/2014/main" val="632359118"/>
                    </a:ext>
                  </a:extLst>
                </a:gridCol>
                <a:gridCol w="393891">
                  <a:extLst>
                    <a:ext uri="{9D8B030D-6E8A-4147-A177-3AD203B41FA5}">
                      <a16:colId xmlns:a16="http://schemas.microsoft.com/office/drawing/2014/main" val="1745707243"/>
                    </a:ext>
                  </a:extLst>
                </a:gridCol>
                <a:gridCol w="393891">
                  <a:extLst>
                    <a:ext uri="{9D8B030D-6E8A-4147-A177-3AD203B41FA5}">
                      <a16:colId xmlns:a16="http://schemas.microsoft.com/office/drawing/2014/main" val="2763140936"/>
                    </a:ext>
                  </a:extLst>
                </a:gridCol>
                <a:gridCol w="393891">
                  <a:extLst>
                    <a:ext uri="{9D8B030D-6E8A-4147-A177-3AD203B41FA5}">
                      <a16:colId xmlns:a16="http://schemas.microsoft.com/office/drawing/2014/main" val="2372938439"/>
                    </a:ext>
                  </a:extLst>
                </a:gridCol>
                <a:gridCol w="393891">
                  <a:extLst>
                    <a:ext uri="{9D8B030D-6E8A-4147-A177-3AD203B41FA5}">
                      <a16:colId xmlns:a16="http://schemas.microsoft.com/office/drawing/2014/main" val="1365329351"/>
                    </a:ext>
                  </a:extLst>
                </a:gridCol>
                <a:gridCol w="393891">
                  <a:extLst>
                    <a:ext uri="{9D8B030D-6E8A-4147-A177-3AD203B41FA5}">
                      <a16:colId xmlns:a16="http://schemas.microsoft.com/office/drawing/2014/main" val="559966514"/>
                    </a:ext>
                  </a:extLst>
                </a:gridCol>
                <a:gridCol w="393891">
                  <a:extLst>
                    <a:ext uri="{9D8B030D-6E8A-4147-A177-3AD203B41FA5}">
                      <a16:colId xmlns:a16="http://schemas.microsoft.com/office/drawing/2014/main" val="3185468010"/>
                    </a:ext>
                  </a:extLst>
                </a:gridCol>
                <a:gridCol w="393891">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Service Type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Any Mental Health Service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40.9</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40.2</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42.4</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40.8</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41.0</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44.7</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44.7</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43.1</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43.1</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42.6</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Inpatient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3.7</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3.2</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2.7</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3.4</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3.3</a:t>
                      </a:r>
                    </a:p>
                  </a:txBody>
                  <a:tcPr marL="9525" marR="9525" marT="9525" marB="0" anchor="ctr">
                    <a:solidFill>
                      <a:schemeClr val="bg1"/>
                    </a:solidFill>
                  </a:tcPr>
                </a:tc>
                <a:extLst>
                  <a:ext uri="{0D108BD9-81ED-4DB2-BD59-A6C34878D82A}">
                    <a16:rowId xmlns:a16="http://schemas.microsoft.com/office/drawing/2014/main" val="207739885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Outpatient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24.1</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22.5</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23.4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24.0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22.4</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24.4</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24.3</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25.4</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24.5</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25.7</a:t>
                      </a:r>
                    </a:p>
                  </a:txBody>
                  <a:tcPr marL="9525" marR="9525" marT="9525" marB="0" anchor="ctr">
                    <a:solidFill>
                      <a:schemeClr val="bg1"/>
                    </a:solidFill>
                  </a:tcPr>
                </a:tc>
                <a:extLst>
                  <a:ext uri="{0D108BD9-81ED-4DB2-BD59-A6C34878D82A}">
                    <a16:rowId xmlns:a16="http://schemas.microsoft.com/office/drawing/2014/main" val="380737322"/>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Prescription Medication</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35.5</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34.8</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36.9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35.6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35.3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38.9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38.7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36.7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37.1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35.7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14092"/>
                  </a:ext>
                </a:extLst>
              </a:tr>
            </a:tbl>
          </a:graphicData>
        </a:graphic>
      </p:graphicFrame>
      <p:pic>
        <p:nvPicPr>
          <p:cNvPr id="8" name="Content Placeholder 7">
            <a:extLst>
              <a:ext uri="{FF2B5EF4-FFF2-40B4-BE49-F238E27FC236}">
                <a16:creationId xmlns:a16="http://schemas.microsoft.com/office/drawing/2014/main" id="{AABFDC26-7E84-2A4B-85AC-9CA11A891B92}"/>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38400" y="1152391"/>
            <a:ext cx="6629400" cy="4248418"/>
          </a:xfrm>
        </p:spPr>
      </p:pic>
    </p:spTree>
    <p:extLst>
      <p:ext uri="{BB962C8B-B14F-4D97-AF65-F5344CB8AC3E}">
        <p14:creationId xmlns:p14="http://schemas.microsoft.com/office/powerpoint/2010/main" val="788216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400" dirty="0"/>
              <a:t>Type of Mental Health Services Received in the Past Year among Adults Aged 18 or Older with Serious Mental Illness in the Past Year: Percentages, 2008-2017</a:t>
            </a:r>
          </a:p>
        </p:txBody>
      </p:sp>
      <p:sp>
        <p:nvSpPr>
          <p:cNvPr id="3" name="Text Placeholder 2"/>
          <p:cNvSpPr>
            <a:spLocks noGrp="1"/>
          </p:cNvSpPr>
          <p:nvPr>
            <p:ph type="body" sz="quarter" idx="10"/>
          </p:nvPr>
        </p:nvSpPr>
        <p:spPr/>
        <p:txBody>
          <a:bodyPr/>
          <a:lstStyle/>
          <a:p>
            <a:r>
              <a:rPr lang="en-US" dirty="0"/>
              <a:t>FFR1.74</a:t>
            </a:r>
          </a:p>
        </p:txBody>
      </p:sp>
      <p:sp>
        <p:nvSpPr>
          <p:cNvPr id="5" name="Text Placeholder 4"/>
          <p:cNvSpPr>
            <a:spLocks noGrp="1"/>
          </p:cNvSpPr>
          <p:nvPr>
            <p:ph type="body" sz="quarter" idx="11"/>
          </p:nvPr>
        </p:nvSpPr>
        <p:spPr>
          <a:xfrm>
            <a:off x="10395806" y="3977634"/>
            <a:ext cx="1719994" cy="1291338"/>
          </a:xfrm>
        </p:spPr>
        <p:txBody>
          <a:bodyPr/>
          <a:lstStyle/>
          <a:p>
            <a:r>
              <a:rPr lang="en-US" dirty="0"/>
              <a:t>Note: Mental health service is defined as having received inpatient care or outpatient care or having used prescription medication for problems with emotions, nerves, or mental health. </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3276600" y="5638800"/>
          <a:ext cx="5866260" cy="1000774"/>
        </p:xfrm>
        <a:graphic>
          <a:graphicData uri="http://schemas.openxmlformats.org/drawingml/2006/table">
            <a:tbl>
              <a:tblPr firstRow="1" bandRow="1">
                <a:tableStyleId>{5C22544A-7EE6-4342-B048-85BDC9FD1C3A}</a:tableStyleId>
              </a:tblPr>
              <a:tblGrid>
                <a:gridCol w="1927350">
                  <a:extLst>
                    <a:ext uri="{9D8B030D-6E8A-4147-A177-3AD203B41FA5}">
                      <a16:colId xmlns:a16="http://schemas.microsoft.com/office/drawing/2014/main" val="4142788167"/>
                    </a:ext>
                  </a:extLst>
                </a:gridCol>
                <a:gridCol w="393891">
                  <a:extLst>
                    <a:ext uri="{9D8B030D-6E8A-4147-A177-3AD203B41FA5}">
                      <a16:colId xmlns:a16="http://schemas.microsoft.com/office/drawing/2014/main" val="361912056"/>
                    </a:ext>
                  </a:extLst>
                </a:gridCol>
                <a:gridCol w="393891">
                  <a:extLst>
                    <a:ext uri="{9D8B030D-6E8A-4147-A177-3AD203B41FA5}">
                      <a16:colId xmlns:a16="http://schemas.microsoft.com/office/drawing/2014/main" val="2929735918"/>
                    </a:ext>
                  </a:extLst>
                </a:gridCol>
                <a:gridCol w="393891">
                  <a:extLst>
                    <a:ext uri="{9D8B030D-6E8A-4147-A177-3AD203B41FA5}">
                      <a16:colId xmlns:a16="http://schemas.microsoft.com/office/drawing/2014/main" val="632359118"/>
                    </a:ext>
                  </a:extLst>
                </a:gridCol>
                <a:gridCol w="393891">
                  <a:extLst>
                    <a:ext uri="{9D8B030D-6E8A-4147-A177-3AD203B41FA5}">
                      <a16:colId xmlns:a16="http://schemas.microsoft.com/office/drawing/2014/main" val="1745707243"/>
                    </a:ext>
                  </a:extLst>
                </a:gridCol>
                <a:gridCol w="393891">
                  <a:extLst>
                    <a:ext uri="{9D8B030D-6E8A-4147-A177-3AD203B41FA5}">
                      <a16:colId xmlns:a16="http://schemas.microsoft.com/office/drawing/2014/main" val="2763140936"/>
                    </a:ext>
                  </a:extLst>
                </a:gridCol>
                <a:gridCol w="393891">
                  <a:extLst>
                    <a:ext uri="{9D8B030D-6E8A-4147-A177-3AD203B41FA5}">
                      <a16:colId xmlns:a16="http://schemas.microsoft.com/office/drawing/2014/main" val="2372938439"/>
                    </a:ext>
                  </a:extLst>
                </a:gridCol>
                <a:gridCol w="393891">
                  <a:extLst>
                    <a:ext uri="{9D8B030D-6E8A-4147-A177-3AD203B41FA5}">
                      <a16:colId xmlns:a16="http://schemas.microsoft.com/office/drawing/2014/main" val="1365329351"/>
                    </a:ext>
                  </a:extLst>
                </a:gridCol>
                <a:gridCol w="393891">
                  <a:extLst>
                    <a:ext uri="{9D8B030D-6E8A-4147-A177-3AD203B41FA5}">
                      <a16:colId xmlns:a16="http://schemas.microsoft.com/office/drawing/2014/main" val="559966514"/>
                    </a:ext>
                  </a:extLst>
                </a:gridCol>
                <a:gridCol w="393891">
                  <a:extLst>
                    <a:ext uri="{9D8B030D-6E8A-4147-A177-3AD203B41FA5}">
                      <a16:colId xmlns:a16="http://schemas.microsoft.com/office/drawing/2014/main" val="3185468010"/>
                    </a:ext>
                  </a:extLst>
                </a:gridCol>
                <a:gridCol w="393891">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Service Type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Any Mental Health Service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65.7</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66.5</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67.5</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64.9</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62.9</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68.5</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68.5</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65.3</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64.8</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66.7</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Inpatient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8.6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8.6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6.7</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8.8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6.2</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8.3</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8.8</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7.0</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7.6</a:t>
                      </a:r>
                    </a:p>
                  </a:txBody>
                  <a:tcPr marL="9525" marR="9525" marT="9525" marB="0" anchor="ctr">
                    <a:solidFill>
                      <a:schemeClr val="bg1"/>
                    </a:solidFill>
                  </a:tcPr>
                </a:tc>
                <a:extLst>
                  <a:ext uri="{0D108BD9-81ED-4DB2-BD59-A6C34878D82A}">
                    <a16:rowId xmlns:a16="http://schemas.microsoft.com/office/drawing/2014/main" val="207739885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Outpatient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46.2</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42.5</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44.1</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39.0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46.9</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44.2</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43.6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42.6</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45.3</a:t>
                      </a:r>
                    </a:p>
                  </a:txBody>
                  <a:tcPr marL="9525" marR="9525" marT="9525" marB="0" anchor="ctr">
                    <a:solidFill>
                      <a:schemeClr val="bg1"/>
                    </a:solidFill>
                  </a:tcPr>
                </a:tc>
                <a:extLst>
                  <a:ext uri="{0D108BD9-81ED-4DB2-BD59-A6C34878D82A}">
                    <a16:rowId xmlns:a16="http://schemas.microsoft.com/office/drawing/2014/main" val="380737322"/>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Prescription Medication</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59.7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61.1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61.0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58.2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57.8</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62.1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61.4</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57.3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58.0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58.9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14092"/>
                  </a:ext>
                </a:extLst>
              </a:tr>
            </a:tbl>
          </a:graphicData>
        </a:graphic>
      </p:graphicFrame>
      <p:pic>
        <p:nvPicPr>
          <p:cNvPr id="9" name="Content Placeholder 8">
            <a:extLst>
              <a:ext uri="{FF2B5EF4-FFF2-40B4-BE49-F238E27FC236}">
                <a16:creationId xmlns:a16="http://schemas.microsoft.com/office/drawing/2014/main" id="{F9250B40-8763-5143-9DA0-04B75DBA930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532953" y="1117917"/>
            <a:ext cx="6629400" cy="4317367"/>
          </a:xfrm>
        </p:spPr>
      </p:pic>
    </p:spTree>
    <p:extLst>
      <p:ext uri="{BB962C8B-B14F-4D97-AF65-F5344CB8AC3E}">
        <p14:creationId xmlns:p14="http://schemas.microsoft.com/office/powerpoint/2010/main" val="18821582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rmAutofit/>
          </a:bodyPr>
          <a:lstStyle/>
          <a:p>
            <a:r>
              <a:rPr lang="en-US" sz="2500" dirty="0"/>
              <a:t>Perceived Unmet Need for Mental Health Services in the Past Year among Adults Aged 18 or Older, by Mental Illness Status: Percentages, 2002-2017</a:t>
            </a:r>
          </a:p>
        </p:txBody>
      </p:sp>
      <p:sp>
        <p:nvSpPr>
          <p:cNvPr id="3" name="Text Placeholder 2"/>
          <p:cNvSpPr>
            <a:spLocks noGrp="1"/>
          </p:cNvSpPr>
          <p:nvPr>
            <p:ph type="body" sz="quarter" idx="10"/>
          </p:nvPr>
        </p:nvSpPr>
        <p:spPr/>
        <p:txBody>
          <a:bodyPr/>
          <a:lstStyle/>
          <a:p>
            <a:r>
              <a:rPr lang="en-US" dirty="0"/>
              <a:t>FFR1.75</a:t>
            </a:r>
          </a:p>
        </p:txBody>
      </p:sp>
      <p:sp>
        <p:nvSpPr>
          <p:cNvPr id="5" name="Text Placeholder 4"/>
          <p:cNvSpPr>
            <a:spLocks noGrp="1"/>
          </p:cNvSpPr>
          <p:nvPr>
            <p:ph type="body" sz="quarter" idx="11"/>
          </p:nvPr>
        </p:nvSpPr>
        <p:spPr>
          <a:xfrm>
            <a:off x="10395806" y="3977634"/>
            <a:ext cx="1719994" cy="1291338"/>
          </a:xfrm>
        </p:spPr>
        <p:txBody>
          <a:bodyPr/>
          <a:lstStyle/>
          <a:p>
            <a:r>
              <a:rPr lang="en-US" dirty="0"/>
              <a:t>AMI = any mental illness; </a:t>
            </a:r>
          </a:p>
          <a:p>
            <a:r>
              <a:rPr lang="en-US" dirty="0"/>
              <a:t>MI = mental illness; </a:t>
            </a:r>
          </a:p>
          <a:p>
            <a:r>
              <a:rPr lang="en-US" dirty="0"/>
              <a:t>N/A = not available; </a:t>
            </a:r>
          </a:p>
          <a:p>
            <a:r>
              <a:rPr lang="en-US" dirty="0"/>
              <a:t>SMI = serious mental illness. </a:t>
            </a:r>
          </a:p>
        </p:txBody>
      </p:sp>
      <p:graphicFrame>
        <p:nvGraphicFramePr>
          <p:cNvPr id="11" name="Content Placeholder 5">
            <a:extLst>
              <a:ext uri="{FF2B5EF4-FFF2-40B4-BE49-F238E27FC236}">
                <a16:creationId xmlns:a16="http://schemas.microsoft.com/office/drawing/2014/main" id="{3ACC4398-1C48-7847-B4FC-FD8262A7EE67}"/>
              </a:ext>
            </a:extLst>
          </p:cNvPr>
          <p:cNvGraphicFramePr>
            <a:graphicFrameLocks/>
          </p:cNvGraphicFramePr>
          <p:nvPr>
            <p:extLst/>
          </p:nvPr>
        </p:nvGraphicFramePr>
        <p:xfrm>
          <a:off x="2286000" y="5638800"/>
          <a:ext cx="7402520" cy="8101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142788167"/>
                    </a:ext>
                  </a:extLst>
                </a:gridCol>
                <a:gridCol w="396875">
                  <a:extLst>
                    <a:ext uri="{9D8B030D-6E8A-4147-A177-3AD203B41FA5}">
                      <a16:colId xmlns:a16="http://schemas.microsoft.com/office/drawing/2014/main" val="777724349"/>
                    </a:ext>
                  </a:extLst>
                </a:gridCol>
                <a:gridCol w="393891">
                  <a:extLst>
                    <a:ext uri="{9D8B030D-6E8A-4147-A177-3AD203B41FA5}">
                      <a16:colId xmlns:a16="http://schemas.microsoft.com/office/drawing/2014/main" val="3065892699"/>
                    </a:ext>
                  </a:extLst>
                </a:gridCol>
                <a:gridCol w="393891">
                  <a:extLst>
                    <a:ext uri="{9D8B030D-6E8A-4147-A177-3AD203B41FA5}">
                      <a16:colId xmlns:a16="http://schemas.microsoft.com/office/drawing/2014/main" val="1503838533"/>
                    </a:ext>
                  </a:extLst>
                </a:gridCol>
                <a:gridCol w="393891">
                  <a:extLst>
                    <a:ext uri="{9D8B030D-6E8A-4147-A177-3AD203B41FA5}">
                      <a16:colId xmlns:a16="http://schemas.microsoft.com/office/drawing/2014/main" val="2183212936"/>
                    </a:ext>
                  </a:extLst>
                </a:gridCol>
                <a:gridCol w="393891">
                  <a:extLst>
                    <a:ext uri="{9D8B030D-6E8A-4147-A177-3AD203B41FA5}">
                      <a16:colId xmlns:a16="http://schemas.microsoft.com/office/drawing/2014/main" val="736903923"/>
                    </a:ext>
                  </a:extLst>
                </a:gridCol>
                <a:gridCol w="393891">
                  <a:extLst>
                    <a:ext uri="{9D8B030D-6E8A-4147-A177-3AD203B41FA5}">
                      <a16:colId xmlns:a16="http://schemas.microsoft.com/office/drawing/2014/main" val="1588656598"/>
                    </a:ext>
                  </a:extLst>
                </a:gridCol>
                <a:gridCol w="393891">
                  <a:extLst>
                    <a:ext uri="{9D8B030D-6E8A-4147-A177-3AD203B41FA5}">
                      <a16:colId xmlns:a16="http://schemas.microsoft.com/office/drawing/2014/main" val="361912056"/>
                    </a:ext>
                  </a:extLst>
                </a:gridCol>
                <a:gridCol w="393891">
                  <a:extLst>
                    <a:ext uri="{9D8B030D-6E8A-4147-A177-3AD203B41FA5}">
                      <a16:colId xmlns:a16="http://schemas.microsoft.com/office/drawing/2014/main" val="2929735918"/>
                    </a:ext>
                  </a:extLst>
                </a:gridCol>
                <a:gridCol w="393891">
                  <a:extLst>
                    <a:ext uri="{9D8B030D-6E8A-4147-A177-3AD203B41FA5}">
                      <a16:colId xmlns:a16="http://schemas.microsoft.com/office/drawing/2014/main" val="632359118"/>
                    </a:ext>
                  </a:extLst>
                </a:gridCol>
                <a:gridCol w="393891">
                  <a:extLst>
                    <a:ext uri="{9D8B030D-6E8A-4147-A177-3AD203B41FA5}">
                      <a16:colId xmlns:a16="http://schemas.microsoft.com/office/drawing/2014/main" val="1745707243"/>
                    </a:ext>
                  </a:extLst>
                </a:gridCol>
                <a:gridCol w="393891">
                  <a:extLst>
                    <a:ext uri="{9D8B030D-6E8A-4147-A177-3AD203B41FA5}">
                      <a16:colId xmlns:a16="http://schemas.microsoft.com/office/drawing/2014/main" val="2763140936"/>
                    </a:ext>
                  </a:extLst>
                </a:gridCol>
                <a:gridCol w="393891">
                  <a:extLst>
                    <a:ext uri="{9D8B030D-6E8A-4147-A177-3AD203B41FA5}">
                      <a16:colId xmlns:a16="http://schemas.microsoft.com/office/drawing/2014/main" val="2372938439"/>
                    </a:ext>
                  </a:extLst>
                </a:gridCol>
                <a:gridCol w="393891">
                  <a:extLst>
                    <a:ext uri="{9D8B030D-6E8A-4147-A177-3AD203B41FA5}">
                      <a16:colId xmlns:a16="http://schemas.microsoft.com/office/drawing/2014/main" val="1365329351"/>
                    </a:ext>
                  </a:extLst>
                </a:gridCol>
                <a:gridCol w="393891">
                  <a:extLst>
                    <a:ext uri="{9D8B030D-6E8A-4147-A177-3AD203B41FA5}">
                      <a16:colId xmlns:a16="http://schemas.microsoft.com/office/drawing/2014/main" val="559966514"/>
                    </a:ext>
                  </a:extLst>
                </a:gridCol>
                <a:gridCol w="393891">
                  <a:extLst>
                    <a:ext uri="{9D8B030D-6E8A-4147-A177-3AD203B41FA5}">
                      <a16:colId xmlns:a16="http://schemas.microsoft.com/office/drawing/2014/main" val="3185468010"/>
                    </a:ext>
                  </a:extLst>
                </a:gridCol>
                <a:gridCol w="393891">
                  <a:extLst>
                    <a:ext uri="{9D8B030D-6E8A-4147-A177-3AD203B41FA5}">
                      <a16:colId xmlns:a16="http://schemas.microsoft.com/office/drawing/2014/main" val="49655839"/>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MI Status</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2015</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2016</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2017</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All Adults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5.4</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5.1</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5.1</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5.1</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4.7</a:t>
                      </a:r>
                      <a:r>
                        <a:rPr lang="en-US" sz="1000" b="0" i="0" u="none" strike="noStrike" baseline="30000" dirty="0">
                          <a:solidFill>
                            <a:srgbClr val="000000"/>
                          </a:solidFill>
                          <a:effectLst/>
                          <a:latin typeface="Arial Narrow" panose="020B0606020202030204" pitchFamily="34" charset="0"/>
                        </a:rPr>
                        <a:t>+</a:t>
                      </a: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5.3</a:t>
                      </a:r>
                      <a:endParaRPr lang="en-US" sz="1000" b="0" i="0" u="none" strike="noStrike" baseline="30000"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4.9</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T w="38100" cmpd="sng">
                      <a:noFill/>
                    </a:lnT>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5.5</a:t>
                      </a:r>
                    </a:p>
                  </a:txBody>
                  <a:tcPr marL="9525" marR="9525" marT="9525" marB="0" anchor="ctr">
                    <a:lnT w="38100" cmpd="sng">
                      <a:noFill/>
                    </a:lnT>
                    <a:solidFill>
                      <a:schemeClr val="bg1"/>
                    </a:solidFill>
                  </a:tcPr>
                </a:tc>
                <a:extLst>
                  <a:ext uri="{0D108BD9-81ED-4DB2-BD59-A6C34878D82A}">
                    <a16:rowId xmlns:a16="http://schemas.microsoft.com/office/drawing/2014/main" val="1743740650"/>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Adults with AMI</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22.1</a:t>
                      </a: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21.0</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19.3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20.8</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20.3</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20.7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23.7</a:t>
                      </a:r>
                    </a:p>
                  </a:txBody>
                  <a:tcPr marL="9525" marR="9525" marT="9525" marB="0" anchor="ctr">
                    <a:solidFill>
                      <a:schemeClr val="bg1"/>
                    </a:solidFill>
                  </a:tcPr>
                </a:tc>
                <a:extLst>
                  <a:ext uri="{0D108BD9-81ED-4DB2-BD59-A6C34878D82A}">
                    <a16:rowId xmlns:a16="http://schemas.microsoft.com/office/drawing/2014/main" val="2077398858"/>
                  </a:ext>
                </a:extLst>
              </a:tr>
              <a:tr h="190674">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Adults with SMI</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tab pos="222250" algn="dec"/>
                        </a:tabLst>
                        <a:defRPr/>
                      </a:pPr>
                      <a:r>
                        <a:rPr lang="en-US" sz="1000" b="0" i="0" u="none" strike="noStrike" dirty="0">
                          <a:solidFill>
                            <a:srgbClr val="000000"/>
                          </a:solidFill>
                          <a:effectLst/>
                          <a:latin typeface="Arial Narrow" panose="020B0606020202030204" pitchFamily="34" charset="0"/>
                        </a:rPr>
                        <a:t>	N/A</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43.7</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46.3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42.0</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43.1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41.6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38.6</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42.9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38.2</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39.7</a:t>
                      </a:r>
                      <a:r>
                        <a:rPr lang="en-US" sz="1000" b="0" i="0" u="none" strike="noStrike" baseline="30000" dirty="0">
                          <a:solidFill>
                            <a:srgbClr val="000000"/>
                          </a:solidFill>
                          <a:effectLst/>
                          <a:latin typeface="Arial Narrow" panose="020B0606020202030204" pitchFamily="34" charset="0"/>
                        </a:rPr>
                        <a:t>+</a:t>
                      </a:r>
                      <a:endParaRPr lang="en-US" sz="1000" b="0" i="0" u="none" strike="noStrike" dirty="0">
                        <a:solidFill>
                          <a:srgbClr val="000000"/>
                        </a:solidFill>
                        <a:effectLst/>
                        <a:latin typeface="Arial Narrow" panose="020B0606020202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tabLst>
                          <a:tab pos="222250" algn="dec"/>
                        </a:tabLst>
                      </a:pPr>
                      <a:r>
                        <a:rPr lang="en-US" sz="1000" b="0" i="0" u="none" strike="noStrike" dirty="0">
                          <a:solidFill>
                            <a:srgbClr val="000000"/>
                          </a:solidFill>
                          <a:effectLst/>
                          <a:latin typeface="Arial Narrow" panose="020B0606020202030204" pitchFamily="34" charset="0"/>
                        </a:rPr>
                        <a:t>	44.2</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14092"/>
                  </a:ext>
                </a:extLst>
              </a:tr>
            </a:tbl>
          </a:graphicData>
        </a:graphic>
      </p:graphicFrame>
      <p:pic>
        <p:nvPicPr>
          <p:cNvPr id="8" name="Content Placeholder 7">
            <a:extLst>
              <a:ext uri="{FF2B5EF4-FFF2-40B4-BE49-F238E27FC236}">
                <a16:creationId xmlns:a16="http://schemas.microsoft.com/office/drawing/2014/main" id="{00703E1D-C64C-3B4E-99F0-7B6238DE948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514600" y="1143000"/>
            <a:ext cx="6629400" cy="4048669"/>
          </a:xfrm>
        </p:spPr>
      </p:pic>
    </p:spTree>
    <p:extLst>
      <p:ext uri="{BB962C8B-B14F-4D97-AF65-F5344CB8AC3E}">
        <p14:creationId xmlns:p14="http://schemas.microsoft.com/office/powerpoint/2010/main" val="2899039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Autofit/>
          </a:bodyPr>
          <a:lstStyle/>
          <a:p>
            <a:r>
              <a:rPr lang="en-US" sz="1600" dirty="0"/>
              <a:t>Reasons for Not Receiving Mental Health Services in the Past Year among Adults Aged 18 or Older with a Perceived Unmet Need for Mental Health Services Who Did Not Receive Mental Health Services, by Mental Illness Status: Percentages, 2017</a:t>
            </a:r>
          </a:p>
        </p:txBody>
      </p:sp>
      <p:sp>
        <p:nvSpPr>
          <p:cNvPr id="3" name="Text Placeholder 2"/>
          <p:cNvSpPr>
            <a:spLocks noGrp="1"/>
          </p:cNvSpPr>
          <p:nvPr>
            <p:ph type="body" sz="quarter" idx="10"/>
          </p:nvPr>
        </p:nvSpPr>
        <p:spPr/>
        <p:txBody>
          <a:bodyPr/>
          <a:lstStyle/>
          <a:p>
            <a:r>
              <a:rPr lang="en-US" dirty="0"/>
              <a:t>FFR1.76</a:t>
            </a:r>
          </a:p>
        </p:txBody>
      </p:sp>
      <p:sp>
        <p:nvSpPr>
          <p:cNvPr id="9" name="Text Placeholder 3">
            <a:extLst>
              <a:ext uri="{FF2B5EF4-FFF2-40B4-BE49-F238E27FC236}">
                <a16:creationId xmlns:a16="http://schemas.microsoft.com/office/drawing/2014/main" id="{2EC43DB4-902E-654B-9E97-01A50000CD6D}"/>
              </a:ext>
            </a:extLst>
          </p:cNvPr>
          <p:cNvSpPr>
            <a:spLocks noGrp="1"/>
          </p:cNvSpPr>
          <p:nvPr>
            <p:ph type="body" sz="quarter" idx="11"/>
          </p:nvPr>
        </p:nvSpPr>
        <p:spPr>
          <a:xfrm>
            <a:off x="1297116" y="6446486"/>
            <a:ext cx="8683367" cy="285509"/>
          </a:xfrm>
        </p:spPr>
        <p:txBody>
          <a:bodyPr/>
          <a:lstStyle/>
          <a:p>
            <a:r>
              <a:rPr lang="en-US" sz="1050" dirty="0"/>
              <a:t>AMI = any mental illness; SMI = serious mental illness.</a:t>
            </a:r>
          </a:p>
          <a:p>
            <a:r>
              <a:rPr lang="en-US" sz="1050" dirty="0"/>
              <a:t>Note: Respondents could indicate multiple reasons for not receiving mental health services; thus, these response categories are not mutually exclusive.</a:t>
            </a:r>
          </a:p>
        </p:txBody>
      </p:sp>
      <p:pic>
        <p:nvPicPr>
          <p:cNvPr id="8" name="Content Placeholder 7">
            <a:extLst>
              <a:ext uri="{FF2B5EF4-FFF2-40B4-BE49-F238E27FC236}">
                <a16:creationId xmlns:a16="http://schemas.microsoft.com/office/drawing/2014/main" id="{AD49162E-DE74-8849-BD99-F6BDBDC37FBA}"/>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3733800" y="1076132"/>
            <a:ext cx="4282307" cy="5208622"/>
          </a:xfrm>
        </p:spPr>
      </p:pic>
    </p:spTree>
    <p:extLst>
      <p:ext uri="{BB962C8B-B14F-4D97-AF65-F5344CB8AC3E}">
        <p14:creationId xmlns:p14="http://schemas.microsoft.com/office/powerpoint/2010/main" val="9294815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Autofit/>
          </a:bodyPr>
          <a:lstStyle/>
          <a:p>
            <a:r>
              <a:rPr lang="en-US" sz="1900" dirty="0"/>
              <a:t>Receipt of Mental Health Services and Specialty Substance Use Treatment in the Past Year among Adults Aged 18 or Older with Past Year Mental Illness and Substance Use Disorders: Percentages, 2017</a:t>
            </a:r>
          </a:p>
        </p:txBody>
      </p:sp>
      <p:sp>
        <p:nvSpPr>
          <p:cNvPr id="3" name="Text Placeholder 2"/>
          <p:cNvSpPr>
            <a:spLocks noGrp="1"/>
          </p:cNvSpPr>
          <p:nvPr>
            <p:ph type="body" sz="quarter" idx="10"/>
          </p:nvPr>
        </p:nvSpPr>
        <p:spPr/>
        <p:txBody>
          <a:bodyPr/>
          <a:lstStyle/>
          <a:p>
            <a:r>
              <a:rPr lang="en-US" dirty="0"/>
              <a:t>FFR1.77</a:t>
            </a:r>
          </a:p>
        </p:txBody>
      </p:sp>
      <p:sp>
        <p:nvSpPr>
          <p:cNvPr id="9" name="Text Placeholder 3">
            <a:extLst>
              <a:ext uri="{FF2B5EF4-FFF2-40B4-BE49-F238E27FC236}">
                <a16:creationId xmlns:a16="http://schemas.microsoft.com/office/drawing/2014/main" id="{2EC43DB4-902E-654B-9E97-01A50000CD6D}"/>
              </a:ext>
            </a:extLst>
          </p:cNvPr>
          <p:cNvSpPr>
            <a:spLocks noGrp="1"/>
          </p:cNvSpPr>
          <p:nvPr>
            <p:ph type="body" sz="quarter" idx="11"/>
          </p:nvPr>
        </p:nvSpPr>
        <p:spPr>
          <a:xfrm>
            <a:off x="1297116" y="6446486"/>
            <a:ext cx="8683367" cy="285509"/>
          </a:xfrm>
        </p:spPr>
        <p:txBody>
          <a:bodyPr/>
          <a:lstStyle/>
          <a:p>
            <a:r>
              <a:rPr lang="en-US" sz="1050" dirty="0"/>
              <a:t>Note: Mental health service is defined as having received inpatient care or outpatient care or having used prescription medication for problems with emotions, nerves, or mental health. Specialty substance use treatment refers to treatment at a hospital (inpatient only), rehabilitation facility (inpatient or outpatient), or mental health center in order to reduce or stop drug or alcohol use, or for medical problems associated with drug or alcohol use.</a:t>
            </a:r>
          </a:p>
          <a:p>
            <a:r>
              <a:rPr lang="en-US" sz="1050" dirty="0"/>
              <a:t>Note: The percentages do not add to 100 percent due to rounding.</a:t>
            </a:r>
          </a:p>
        </p:txBody>
      </p:sp>
      <p:pic>
        <p:nvPicPr>
          <p:cNvPr id="7" name="Content Placeholder 6">
            <a:extLst>
              <a:ext uri="{FF2B5EF4-FFF2-40B4-BE49-F238E27FC236}">
                <a16:creationId xmlns:a16="http://schemas.microsoft.com/office/drawing/2014/main" id="{71242F5C-4945-1A4D-9008-7939FEF558A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33600" y="1371600"/>
            <a:ext cx="7772400" cy="4039419"/>
          </a:xfrm>
        </p:spPr>
      </p:pic>
    </p:spTree>
    <p:extLst>
      <p:ext uri="{BB962C8B-B14F-4D97-AF65-F5344CB8AC3E}">
        <p14:creationId xmlns:p14="http://schemas.microsoft.com/office/powerpoint/2010/main" val="1305413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1"/>
            <a:ext cx="11261725" cy="914400"/>
          </a:xfrm>
        </p:spPr>
        <p:txBody>
          <a:bodyPr>
            <a:noAutofit/>
          </a:bodyPr>
          <a:lstStyle/>
          <a:p>
            <a:r>
              <a:rPr lang="en-US" sz="1900" dirty="0"/>
              <a:t>Receipt of Mental Health Services and Specialty Substance Use Treatment in the Past Year among Adults Aged 18 or Older with Past Year Serious Mental Illness and Substance Use Disorders: Percentages, 2017</a:t>
            </a:r>
          </a:p>
        </p:txBody>
      </p:sp>
      <p:sp>
        <p:nvSpPr>
          <p:cNvPr id="3" name="Text Placeholder 2"/>
          <p:cNvSpPr>
            <a:spLocks noGrp="1"/>
          </p:cNvSpPr>
          <p:nvPr>
            <p:ph type="body" sz="quarter" idx="10"/>
          </p:nvPr>
        </p:nvSpPr>
        <p:spPr/>
        <p:txBody>
          <a:bodyPr/>
          <a:lstStyle/>
          <a:p>
            <a:r>
              <a:rPr lang="en-US" dirty="0"/>
              <a:t>FFR1.78</a:t>
            </a:r>
          </a:p>
        </p:txBody>
      </p:sp>
      <p:sp>
        <p:nvSpPr>
          <p:cNvPr id="9" name="Text Placeholder 3">
            <a:extLst>
              <a:ext uri="{FF2B5EF4-FFF2-40B4-BE49-F238E27FC236}">
                <a16:creationId xmlns:a16="http://schemas.microsoft.com/office/drawing/2014/main" id="{2EC43DB4-902E-654B-9E97-01A50000CD6D}"/>
              </a:ext>
            </a:extLst>
          </p:cNvPr>
          <p:cNvSpPr>
            <a:spLocks noGrp="1"/>
          </p:cNvSpPr>
          <p:nvPr>
            <p:ph type="body" sz="quarter" idx="11"/>
          </p:nvPr>
        </p:nvSpPr>
        <p:spPr>
          <a:xfrm>
            <a:off x="1297116" y="6446486"/>
            <a:ext cx="8683367" cy="285509"/>
          </a:xfrm>
        </p:spPr>
        <p:txBody>
          <a:bodyPr/>
          <a:lstStyle/>
          <a:p>
            <a:r>
              <a:rPr lang="en-US" sz="1050" dirty="0"/>
              <a:t> Note: Mental health service is defined as having received inpatient care or outpatient care or having used prescription medication for problems with emotions, nerves, or mental health. Specialty substance use treatment refers to treatment at a hospital (inpatient only), rehabilitation facility (inpatient or outpatient), or mental health center in order to reduce or stop drug or alcohol use, or for medical problems associated with drug or alcohol use.</a:t>
            </a:r>
          </a:p>
        </p:txBody>
      </p:sp>
      <p:pic>
        <p:nvPicPr>
          <p:cNvPr id="7" name="Content Placeholder 6">
            <a:extLst>
              <a:ext uri="{FF2B5EF4-FFF2-40B4-BE49-F238E27FC236}">
                <a16:creationId xmlns:a16="http://schemas.microsoft.com/office/drawing/2014/main" id="{7CADBAD5-CA5F-DB4E-8340-CD14C910A29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57400" y="1600200"/>
            <a:ext cx="7772400" cy="3844710"/>
          </a:xfrm>
        </p:spPr>
      </p:pic>
    </p:spTree>
    <p:extLst>
      <p:ext uri="{BB962C8B-B14F-4D97-AF65-F5344CB8AC3E}">
        <p14:creationId xmlns:p14="http://schemas.microsoft.com/office/powerpoint/2010/main" val="28246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14399"/>
          </a:xfrm>
        </p:spPr>
        <p:txBody>
          <a:bodyPr>
            <a:normAutofit/>
          </a:bodyPr>
          <a:lstStyle/>
          <a:p>
            <a:r>
              <a:rPr lang="en-US" sz="2800" dirty="0"/>
              <a:t>Current, Binge, and Heavy Alcohol Use among People Aged 12 to 20: 2017</a:t>
            </a:r>
          </a:p>
        </p:txBody>
      </p:sp>
      <p:sp>
        <p:nvSpPr>
          <p:cNvPr id="4" name="Text Placeholder 3"/>
          <p:cNvSpPr>
            <a:spLocks noGrp="1"/>
          </p:cNvSpPr>
          <p:nvPr>
            <p:ph type="body" sz="quarter" idx="11"/>
          </p:nvPr>
        </p:nvSpPr>
        <p:spPr/>
        <p:txBody>
          <a:bodyPr/>
          <a:lstStyle/>
          <a:p>
            <a:r>
              <a:rPr lang="en-US" dirty="0"/>
              <a:t>Note: Since 2015, the threshold for determining binge alcohol use for males is consuming five or more drinks on an occasion and for females is consuming four or more drinks on an occasion.</a:t>
            </a:r>
          </a:p>
        </p:txBody>
      </p:sp>
      <p:sp>
        <p:nvSpPr>
          <p:cNvPr id="3" name="Text Placeholder 2"/>
          <p:cNvSpPr>
            <a:spLocks noGrp="1"/>
          </p:cNvSpPr>
          <p:nvPr>
            <p:ph type="body" sz="quarter" idx="10"/>
          </p:nvPr>
        </p:nvSpPr>
        <p:spPr/>
        <p:txBody>
          <a:bodyPr/>
          <a:lstStyle/>
          <a:p>
            <a:r>
              <a:rPr lang="en-US" dirty="0"/>
              <a:t>FFR1.08</a:t>
            </a:r>
          </a:p>
        </p:txBody>
      </p:sp>
      <p:pic>
        <p:nvPicPr>
          <p:cNvPr id="13" name="Content Placeholder 12">
            <a:extLst>
              <a:ext uri="{FF2B5EF4-FFF2-40B4-BE49-F238E27FC236}">
                <a16:creationId xmlns:a16="http://schemas.microsoft.com/office/drawing/2014/main" id="{1CB54C67-68FD-AD4D-9435-423BB98C1E2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57400" y="1412920"/>
            <a:ext cx="7350304" cy="4606880"/>
          </a:xfrm>
        </p:spPr>
      </p:pic>
    </p:spTree>
    <p:extLst>
      <p:ext uri="{BB962C8B-B14F-4D97-AF65-F5344CB8AC3E}">
        <p14:creationId xmlns:p14="http://schemas.microsoft.com/office/powerpoint/2010/main" val="378392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185525" cy="914399"/>
          </a:xfrm>
        </p:spPr>
        <p:txBody>
          <a:bodyPr>
            <a:normAutofit/>
          </a:bodyPr>
          <a:lstStyle/>
          <a:p>
            <a:r>
              <a:rPr lang="en-US" sz="2800" dirty="0"/>
              <a:t>Current, Binge, and Heavy Alcohol Use among People Aged 12 to 20: Percentages, 2017</a:t>
            </a:r>
          </a:p>
        </p:txBody>
      </p:sp>
      <p:sp>
        <p:nvSpPr>
          <p:cNvPr id="4" name="Text Placeholder 3"/>
          <p:cNvSpPr>
            <a:spLocks noGrp="1"/>
          </p:cNvSpPr>
          <p:nvPr>
            <p:ph type="body" sz="quarter" idx="11"/>
          </p:nvPr>
        </p:nvSpPr>
        <p:spPr/>
        <p:txBody>
          <a:bodyPr/>
          <a:lstStyle/>
          <a:p>
            <a:r>
              <a:rPr lang="en-US" dirty="0"/>
              <a:t>Note: Since 2015, the threshold for determining binge alcohol use for males is consuming five or more drinks on an occasion and for females is consuming four or more drinks on an occasion.</a:t>
            </a:r>
          </a:p>
        </p:txBody>
      </p:sp>
      <p:sp>
        <p:nvSpPr>
          <p:cNvPr id="3" name="Text Placeholder 2"/>
          <p:cNvSpPr>
            <a:spLocks noGrp="1"/>
          </p:cNvSpPr>
          <p:nvPr>
            <p:ph type="body" sz="quarter" idx="10"/>
          </p:nvPr>
        </p:nvSpPr>
        <p:spPr>
          <a:xfrm>
            <a:off x="61026" y="67236"/>
            <a:ext cx="838200" cy="195158"/>
          </a:xfrm>
        </p:spPr>
        <p:txBody>
          <a:bodyPr/>
          <a:lstStyle/>
          <a:p>
            <a:r>
              <a:rPr lang="en-US" dirty="0"/>
              <a:t>FFR1.09</a:t>
            </a:r>
          </a:p>
        </p:txBody>
      </p:sp>
      <p:pic>
        <p:nvPicPr>
          <p:cNvPr id="8" name="Content Placeholder 7">
            <a:extLst>
              <a:ext uri="{FF2B5EF4-FFF2-40B4-BE49-F238E27FC236}">
                <a16:creationId xmlns:a16="http://schemas.microsoft.com/office/drawing/2014/main" id="{413E41DE-AC9C-C34D-A4CF-B28551A0CA0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447800" y="1359939"/>
            <a:ext cx="8380284" cy="4434927"/>
          </a:xfrm>
        </p:spPr>
      </p:pic>
    </p:spTree>
    <p:extLst>
      <p:ext uri="{BB962C8B-B14F-4D97-AF65-F5344CB8AC3E}">
        <p14:creationId xmlns:p14="http://schemas.microsoft.com/office/powerpoint/2010/main" val="25428536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CBDA92905B564E9A58B55CAD14CF11" ma:contentTypeVersion="2" ma:contentTypeDescription="Create a new document." ma:contentTypeScope="" ma:versionID="5faedbee5f1679366bd2873cb29cb81d">
  <xsd:schema xmlns:xsd="http://www.w3.org/2001/XMLSchema" xmlns:xs="http://www.w3.org/2001/XMLSchema" xmlns:p="http://schemas.microsoft.com/office/2006/metadata/properties" xmlns:ns2="2060e245-81ef-4d8d-8b60-eaf1f9faf5e0" targetNamespace="http://schemas.microsoft.com/office/2006/metadata/properties" ma:root="true" ma:fieldsID="45270627fc3ffa1ce8ffcac4f0de5de0" ns2:_="">
    <xsd:import namespace="2060e245-81ef-4d8d-8b60-eaf1f9faf5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0e245-81ef-4d8d-8b60-eaf1f9faf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5140F6-B5D4-41BC-9128-E737B07F169E}">
  <ds:schemaRefs>
    <ds:schemaRef ds:uri="http://schemas.microsoft.com/sharepoint/v3/contenttype/forms"/>
  </ds:schemaRefs>
</ds:datastoreItem>
</file>

<file path=customXml/itemProps2.xml><?xml version="1.0" encoding="utf-8"?>
<ds:datastoreItem xmlns:ds="http://schemas.openxmlformats.org/officeDocument/2006/customXml" ds:itemID="{F0D4B42F-EBAB-45D0-8F5E-F6ECA5E20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60e245-81ef-4d8d-8b60-eaf1f9faf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1CDB76-6232-4181-B58F-F19957CAFB7A}">
  <ds:schemaRefs>
    <ds:schemaRef ds:uri="http://purl.org/dc/terms/"/>
    <ds:schemaRef ds:uri="http://schemas.openxmlformats.org/package/2006/metadata/core-properties"/>
    <ds:schemaRef ds:uri="2060e245-81ef-4d8d-8b60-eaf1f9faf5e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SAMHSA-PPT-template_FFR-slides</Template>
  <TotalTime>658</TotalTime>
  <Words>3871</Words>
  <Application>Microsoft Office PowerPoint</Application>
  <PresentationFormat>Widescreen</PresentationFormat>
  <Paragraphs>2240</Paragraphs>
  <Slides>78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Arial Narrow</vt:lpstr>
      <vt:lpstr>Calibri</vt:lpstr>
      <vt:lpstr>HelveticaNeueLT Std Cn</vt:lpstr>
      <vt:lpstr>HelveticaNeueLT Std Med Cn</vt:lpstr>
      <vt:lpstr>Segoe UI</vt:lpstr>
      <vt:lpstr>Segoe UI Semibold</vt:lpstr>
      <vt:lpstr>Times New Roman</vt:lpstr>
      <vt:lpstr>Custom Design</vt:lpstr>
      <vt:lpstr>Numbers of Past Month Tobacco Users among People Aged 12 or Older: 2017</vt:lpstr>
      <vt:lpstr>Past Month Cigarette Use among People Aged 12 or Older, by Age Group: Percentages, 2002-2017</vt:lpstr>
      <vt:lpstr>Daily Cigarette Use among Past Month Cigarette Smokers Aged 12 or Older and Smoking of One or More Packs of Cigarettes per Day among Current Daily Smokers: 2017</vt:lpstr>
      <vt:lpstr>Smokers of One or More Packs of Cigarettes per Day among Past Month Daily Cigarette Smokers Aged 12 or Older, by Age Group: Percentages, 2002-2017</vt:lpstr>
      <vt:lpstr>Current, Binge, and Heavy Alcohol Use among People Aged 12 or Older: 2017</vt:lpstr>
      <vt:lpstr>Past Month Alcohol Use among People Aged 12 or Older, by Age Group: Percentages, 2002-2017</vt:lpstr>
      <vt:lpstr>Past Month Binge and Heavy Alcohol Use among People Aged 12 or Older, by Age Group: Percentages, 2017</vt:lpstr>
      <vt:lpstr>Current, Binge, and Heavy Alcohol Use among People Aged 12 to 20: 2017</vt:lpstr>
      <vt:lpstr>Current, Binge, and Heavy Alcohol Use among People Aged 12 to 20: Percentages, 2017</vt:lpstr>
      <vt:lpstr>Current Alcohol Use among People Aged 12 to 20: Percentages, 2002-2017</vt:lpstr>
      <vt:lpstr>Numbers of Past Month Illicit Drug Users among People Aged 12 or Older: 2017</vt:lpstr>
      <vt:lpstr>Past Month Illicit Drug Use among People Aged 12 or Older, by Age Group: 2017</vt:lpstr>
      <vt:lpstr>Past Month Marijuana Use among People Aged 12 or Older, by Age Group: Percentages, 2002-2017</vt:lpstr>
      <vt:lpstr>Numbers of Past Month Prescription Psychotherapeutic Misusers among People Aged 12 or Older: 2017</vt:lpstr>
      <vt:lpstr>Past Month Prescription Psychotherapeutic Misuse among People Aged 12 or Older, by Age Group: Percentages, 2017</vt:lpstr>
      <vt:lpstr>Past Month Cocaine Use among People Aged 12 or Older, by Age Group: Percentages, 2002-2017</vt:lpstr>
      <vt:lpstr>Past Month Hallucinogen Use among People Aged 12 or Older, by Age Group: Percentages, 2017</vt:lpstr>
      <vt:lpstr>Past Month Inhalant Use among People Aged 12 or Older, by Age Group: Percentages, 2017</vt:lpstr>
      <vt:lpstr>Past Month Methamphetamine Use among People Aged 12 or Older, by Age Group: Percentages, 2017</vt:lpstr>
      <vt:lpstr>Past Year Opioid Misuse among People Aged 12 or Older: 2017 </vt:lpstr>
      <vt:lpstr>Past Year Opioid Misuse among People Aged 12 or Older, by Age Group: 2017</vt:lpstr>
      <vt:lpstr>Past Year Heroin Use among People Aged 12 or Older, by Age Group: Percentages, 2002-2017</vt:lpstr>
      <vt:lpstr>Past Year Prescription Pain Reliever Misuse among People Aged 12 or Older, by Age Group: 2017</vt:lpstr>
      <vt:lpstr>Past Year Misuse of Prescription Pain Reliever Subtypes among People Aged 12 or Older: 2017</vt:lpstr>
      <vt:lpstr>Main Reason for the Most Recent Prescription Pain Reliever Misuse among People Aged 12 or Older Who Misused Prescription Pain Relievers in the Past Year: Percentages, 2017</vt:lpstr>
      <vt:lpstr>Source Where Pain Relievers Were Obtained for Most Recent Misuse among People Aged 12 or Older Who Misused Prescription Pain Relievers in the Past Year: Percentages, 2017</vt:lpstr>
      <vt:lpstr>Numbers of Past Year Initiates of Substances among People Aged 12 or Older: 2017</vt:lpstr>
      <vt:lpstr>Past Year Marijuana Initiates among People Aged 12 or Older, by Age Group (in Millions): 2002-2017</vt:lpstr>
      <vt:lpstr>Past Year Cocaine Initiates among People Aged 12 or Older, by Age Group (in Thousands): 2002-2017</vt:lpstr>
      <vt:lpstr>Past Year Heroin Initiates among People Aged 12 or Older, by Age Group (in Thousands): 2002-2017</vt:lpstr>
      <vt:lpstr>Perceived Great Risk from Substance Use among People Aged 12 or Older: Percentages, 2017</vt:lpstr>
      <vt:lpstr>Alcohol Use Disorder in the Past Year among People Aged 12 or Older, by Age Group: Percentages, 2002-2017</vt:lpstr>
      <vt:lpstr>Illicit Drug Use Disorder in the Past Year among People Aged 12 or Older, by Age Group: 2017</vt:lpstr>
      <vt:lpstr>Marijuana Use Disorder in the Past Year among People Aged 12 or Older, by Age Group: Percentages, 2002-2017</vt:lpstr>
      <vt:lpstr>Pain Reliever Use Disorder in the Past Year among People Aged 12 or Older, by Age Group: 2017</vt:lpstr>
      <vt:lpstr>Cocaine Use Disorder in the Past Year among People Aged 12 or Older, by Age Group: Percentages, 2002-2017</vt:lpstr>
      <vt:lpstr>Heroin Use Disorder in the Past Year among People Aged 12 or Older, by Age Group: Percentages, 2002-2017</vt:lpstr>
      <vt:lpstr>Opioid Use Disorder in the Past Year among People Aged 12 or Older, by Age Group: 2017</vt:lpstr>
      <vt:lpstr>Numbers of People Aged 12 or Older with a Past Year Substance Use Disorder: 2017</vt:lpstr>
      <vt:lpstr>Alcohol Use Disorder and Illicit Drug Use Disorder in the Past Year among People Aged 12 or Older with a Past Year Substance Use Disorder (SUD): 2017</vt:lpstr>
      <vt:lpstr>Substance Use Disorder in the Past Year among People Aged 12 or Older, by Age Group: 2017</vt:lpstr>
      <vt:lpstr>Major Depressive Episode (MDE) and MDE with Severe Impairment in the Past Year among Youths Aged 12 to 17: 2017</vt:lpstr>
      <vt:lpstr>Major Depressive Episode (MDE) and MDE with Severe Impairment in the Past Year among Youths Aged 12 to 17: Percentages, 2004-2017</vt:lpstr>
      <vt:lpstr>Major Depressive Episode (MDE) and MDE with Severe Impairment in the Past Year among Adults Aged 18 or Older: 2017</vt:lpstr>
      <vt:lpstr>Major Depressive Episode in the Past Year among Adults Aged 18 or Older, by Age Group: Percentages, 2005-2017</vt:lpstr>
      <vt:lpstr>Major Depressive Episode with Severe Impairment in the Past Year among Adults Aged 18 or Older, by Age Group: Percentages, 2009-2017</vt:lpstr>
      <vt:lpstr>Any Mental Illness (AMI), Serious Mental Illness (SMI), and AMI Excluding SMI in the Past Year among Adults Aged 18 or Older: 2017</vt:lpstr>
      <vt:lpstr>Any Mental Illness in the Past Year among Adults Aged 18 or Older, by Age Group: Percentages, 2008-2017</vt:lpstr>
      <vt:lpstr>Serious Mental Illness in the Past Year among Adults Aged 18 or Older, by Age Group: Percentages, 2008-2017</vt:lpstr>
      <vt:lpstr>Any Mental Illness Excluding Serious Mental Illness in the Past Year among Adults Aged 18 or Older, by Age Group: Percentages, 2008-2017</vt:lpstr>
      <vt:lpstr>Past Year Substance Use Disorder (SUD) and Major Depressive Episode (MDE) Status among Youths Aged 12 to 17: Percentages, 2017</vt:lpstr>
      <vt:lpstr>Past Year Substance Use Disorder (SUD) and Major Depressive Episode (MDE) among Youths Aged 12 to 17: Numbers in Millions, 2017</vt:lpstr>
      <vt:lpstr>Past Year Illicit Drug Use among Youths Aged 12 to 17, by Past Year Major Depressive Episode (MDE) Status: Percentages, 2017</vt:lpstr>
      <vt:lpstr>Past Year Substance Use Disorder (SUD) and Mental Illness among Adults Aged 18 or Older: Numbers in Millions, 2017</vt:lpstr>
      <vt:lpstr>Past Year Substance Use Disorder (SUD) and Serious Mental Illness (SMI) among Adults Aged 18 or Older: Numbers in Millions, 2017</vt:lpstr>
      <vt:lpstr>Past Year Substance Use Disorder among Adults Aged 18 or Older with Any Mental Illness in the Past Year, by Age Group: Percentages, 2017</vt:lpstr>
      <vt:lpstr>Past Year Substance Use Disorder among Adults Aged 18 or Older with Serious Mental Illness in the Past Year, by Age Group: Percentages, 2017</vt:lpstr>
      <vt:lpstr>Suicidal Thoughts, Plans, and Attempts in the Past Year among Adults Aged 18 or Older: Numbers in Millions, 2017</vt:lpstr>
      <vt:lpstr>Suicidal Thoughts in the Past Year among Adults Aged 18 or Older, by Age Group: Percentages, 2008-2017</vt:lpstr>
      <vt:lpstr>Suicide Plans in the Past Year among Adults Aged 18 or Older, by Age Group: Percentages, 2008-2017</vt:lpstr>
      <vt:lpstr>Suicide Attempts in the Past Year among Adults Aged 18 or Older, by Age Group: Percentages, 2008-2017</vt:lpstr>
      <vt:lpstr>Need for Substance Use Treatment in the Past Year among People Aged 12 or Older, by Age Group: 2017</vt:lpstr>
      <vt:lpstr>Received Any Substance Use Treatment in the Past Year among People Aged 12 or Older, by Age Group: 2017</vt:lpstr>
      <vt:lpstr>Received Specialty Substance Use Treatment in the Past Year among People Aged 12 or Older, by Age Group: 2017</vt:lpstr>
      <vt:lpstr>Received Specialty Substance Use Treatment in the Past Year among People Aged 12 or Older Who Needed Substance Use Treatment in the Past Year, by Age Group: 2017</vt:lpstr>
      <vt:lpstr>Perceived Need for Substance Use Treatment among People Aged 12 or Older Who Needed but Did Not Receive Specialty Substance Use Treatment in the Past Year: 2017</vt:lpstr>
      <vt:lpstr>Reasons for Not Receiving Substance Use Treatment in the Past Year among People Aged 12 or Older Who Felt They Needed Treatment in the Past Year: Percentages, 2017</vt:lpstr>
      <vt:lpstr>Received Treatment in the Past Year for Depression among Youths Aged 12 to 17 with a Past Year Major Depressive Episode (MDE) or MDE with Severe Impairment: Percentages, 2004-2017</vt:lpstr>
      <vt:lpstr>Received Treatment in the Past Year for Depression among Adults Aged 18 or Older with a Past Year Major Depressive Episode (MDE) or MDE with Severe Impairment: Percentages, 2009-2017</vt:lpstr>
      <vt:lpstr>Sources of Mental Health Services in the Past Year among Youths Aged 12 to 17: 2017</vt:lpstr>
      <vt:lpstr>Sources of Mental Health Services in the Past Year among Youths Aged 12 to 17: Percentages, 2009-2017</vt:lpstr>
      <vt:lpstr>Type of Mental Health Services Received in the Past Year among Adults Aged 18 or Older: Percentages, 2002-2017</vt:lpstr>
      <vt:lpstr>Type of Mental Health Services Received in the Past Year among Adults Aged 18 or Older with Any Mental Illness in the Past Year: Percentages, 2008-2017</vt:lpstr>
      <vt:lpstr>Type of Mental Health Services Received in the Past Year among Adults Aged 18 or Older with Serious Mental Illness in the Past Year: Percentages, 2008-2017</vt:lpstr>
      <vt:lpstr>Perceived Unmet Need for Mental Health Services in the Past Year among Adults Aged 18 or Older, by Mental Illness Status: Percentages, 2002-2017</vt:lpstr>
      <vt:lpstr>Reasons for Not Receiving Mental Health Services in the Past Year among Adults Aged 18 or Older with a Perceived Unmet Need for Mental Health Services Who Did Not Receive Mental Health Services, by Mental Illness Status: Percentages, 2017</vt:lpstr>
      <vt:lpstr>Receipt of Mental Health Services and Specialty Substance Use Treatment in the Past Year among Adults Aged 18 or Older with Past Year Mental Illness and Substance Use Disorders: Percentages, 2017</vt:lpstr>
      <vt:lpstr>Receipt of Mental Health Services and Specialty Substance Use Treatment in the Past Year among Adults Aged 18 or Older with Past Year Serious Mental Illness and Substance Use Disorders: Percentages,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Jessup, E. Andrew</dc:creator>
  <cp:lastModifiedBy>Piscopo, Kathryn (SAMHSA)</cp:lastModifiedBy>
  <cp:revision>55</cp:revision>
  <cp:lastPrinted>2018-02-12T19:53:39Z</cp:lastPrinted>
  <dcterms:created xsi:type="dcterms:W3CDTF">2018-05-31T01:09:26Z</dcterms:created>
  <dcterms:modified xsi:type="dcterms:W3CDTF">2018-08-23T15:22:55Z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0x01010098CBDA92905B564E9A58B55CAD14CF11</vt:lpwstr>
  </property>
</Properties>
</file>